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 id="2147484220" r:id="rId2"/>
  </p:sldMasterIdLst>
  <p:notesMasterIdLst>
    <p:notesMasterId r:id="rId57"/>
  </p:notesMasterIdLst>
  <p:handoutMasterIdLst>
    <p:handoutMasterId r:id="rId58"/>
  </p:handoutMasterIdLst>
  <p:sldIdLst>
    <p:sldId id="708" r:id="rId3"/>
    <p:sldId id="794" r:id="rId4"/>
    <p:sldId id="795" r:id="rId5"/>
    <p:sldId id="953" r:id="rId6"/>
    <p:sldId id="921" r:id="rId7"/>
    <p:sldId id="822" r:id="rId8"/>
    <p:sldId id="725" r:id="rId9"/>
    <p:sldId id="797" r:id="rId10"/>
    <p:sldId id="825" r:id="rId11"/>
    <p:sldId id="939" r:id="rId12"/>
    <p:sldId id="938" r:id="rId13"/>
    <p:sldId id="799" r:id="rId14"/>
    <p:sldId id="827" r:id="rId15"/>
    <p:sldId id="826" r:id="rId16"/>
    <p:sldId id="940" r:id="rId17"/>
    <p:sldId id="941" r:id="rId18"/>
    <p:sldId id="830" r:id="rId19"/>
    <p:sldId id="831" r:id="rId20"/>
    <p:sldId id="942" r:id="rId21"/>
    <p:sldId id="833" r:id="rId22"/>
    <p:sldId id="894" r:id="rId23"/>
    <p:sldId id="750" r:id="rId24"/>
    <p:sldId id="924" r:id="rId25"/>
    <p:sldId id="955" r:id="rId26"/>
    <p:sldId id="928" r:id="rId27"/>
    <p:sldId id="922" r:id="rId28"/>
    <p:sldId id="929" r:id="rId29"/>
    <p:sldId id="946" r:id="rId30"/>
    <p:sldId id="798" r:id="rId31"/>
    <p:sldId id="761" r:id="rId32"/>
    <p:sldId id="931" r:id="rId33"/>
    <p:sldId id="838" r:id="rId34"/>
    <p:sldId id="762" r:id="rId35"/>
    <p:sldId id="839" r:id="rId36"/>
    <p:sldId id="740" r:id="rId37"/>
    <p:sldId id="742" r:id="rId38"/>
    <p:sldId id="947" r:id="rId39"/>
    <p:sldId id="936" r:id="rId40"/>
    <p:sldId id="948" r:id="rId41"/>
    <p:sldId id="925" r:id="rId42"/>
    <p:sldId id="949" r:id="rId43"/>
    <p:sldId id="758" r:id="rId44"/>
    <p:sldId id="781" r:id="rId45"/>
    <p:sldId id="782" r:id="rId46"/>
    <p:sldId id="784" r:id="rId47"/>
    <p:sldId id="785" r:id="rId48"/>
    <p:sldId id="786" r:id="rId49"/>
    <p:sldId id="787" r:id="rId50"/>
    <p:sldId id="711" r:id="rId51"/>
    <p:sldId id="917" r:id="rId52"/>
    <p:sldId id="954" r:id="rId53"/>
    <p:sldId id="800" r:id="rId54"/>
    <p:sldId id="712" r:id="rId55"/>
    <p:sldId id="709" r:id="rId5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i Naughton" initials="CN" lastIdx="1" clrIdx="0">
    <p:extLst>
      <p:ext uri="{19B8F6BF-5375-455C-9EA6-DF929625EA0E}">
        <p15:presenceInfo xmlns:p15="http://schemas.microsoft.com/office/powerpoint/2012/main" userId="S::CNaughton@empowerbrokerage.com::2a2367a4-247f-4e6c-bf33-7b74e3c82e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9F2"/>
    <a:srgbClr val="0482B9"/>
    <a:srgbClr val="0482A0"/>
    <a:srgbClr val="0389C5"/>
    <a:srgbClr val="0492C4"/>
    <a:srgbClr val="E2EFF6"/>
    <a:srgbClr val="05A2C7"/>
    <a:srgbClr val="085F98"/>
    <a:srgbClr val="131A6D"/>
    <a:srgbClr val="78A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80" autoAdjust="0"/>
  </p:normalViewPr>
  <p:slideViewPr>
    <p:cSldViewPr snapToGrid="0">
      <p:cViewPr varScale="1">
        <p:scale>
          <a:sx n="95" d="100"/>
          <a:sy n="95" d="100"/>
        </p:scale>
        <p:origin x="206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74E4237-CD53-497F-8462-2927ACB93A52}"/>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8725A236-CF97-49A2-96F9-62F1AAEEF6F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3B256C91-424C-45DA-AC6B-97839691763F}"/>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7" name="Rectangle 5">
            <a:extLst>
              <a:ext uri="{FF2B5EF4-FFF2-40B4-BE49-F238E27FC236}">
                <a16:creationId xmlns:a16="http://schemas.microsoft.com/office/drawing/2014/main" id="{B010B1E3-5BA3-4CA8-A773-489F319BB3E8}"/>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691954-77CC-43E2-B91F-9043A17E41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9783567-40B1-4FB7-9F3B-3186E997B15C}"/>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79" name="Rectangle 3">
            <a:extLst>
              <a:ext uri="{FF2B5EF4-FFF2-40B4-BE49-F238E27FC236}">
                <a16:creationId xmlns:a16="http://schemas.microsoft.com/office/drawing/2014/main" id="{1BDD61FC-7B22-4B3F-8360-5D2FBBDA926A}"/>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6EAFB3D5-627F-4B54-A0A5-6FC0A32A6D41}"/>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81" name="Rectangle 5">
            <a:extLst>
              <a:ext uri="{FF2B5EF4-FFF2-40B4-BE49-F238E27FC236}">
                <a16:creationId xmlns:a16="http://schemas.microsoft.com/office/drawing/2014/main" id="{28C474FC-B8E0-4E41-8132-FBA0906D1FBD}"/>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3782" name="Rectangle 6">
            <a:extLst>
              <a:ext uri="{FF2B5EF4-FFF2-40B4-BE49-F238E27FC236}">
                <a16:creationId xmlns:a16="http://schemas.microsoft.com/office/drawing/2014/main" id="{BA9AD864-D84C-4700-B314-1BD5D5E18058}"/>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83" name="Rectangle 7">
            <a:extLst>
              <a:ext uri="{FF2B5EF4-FFF2-40B4-BE49-F238E27FC236}">
                <a16:creationId xmlns:a16="http://schemas.microsoft.com/office/drawing/2014/main" id="{52C11899-F473-448B-8FF7-0D9563578CBB}"/>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FE2E54A-CEF5-40C5-BD28-459E3417C9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Hello and welcome! Thank you for taking the time to join us. Whether you are new to Medicare or an existing beneficiary, we can all agree that there is nothing more important than your healthcare. I am excited to offer an overview of the Medicare Program, common pitfalls that you need to avoid, and a review of the important changes for the year. But before we get started, let me introduce myself.</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a:t>
            </a:fld>
            <a:endParaRPr lang="en-US" altLang="en-US"/>
          </a:p>
        </p:txBody>
      </p:sp>
    </p:spTree>
    <p:extLst>
      <p:ext uri="{BB962C8B-B14F-4D97-AF65-F5344CB8AC3E}">
        <p14:creationId xmlns:p14="http://schemas.microsoft.com/office/powerpoint/2010/main" val="120951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How do you enroll? It’s automatic if you’re already receiving Social Security or railroad retirement benefits. In that case, your Medicare would start on the 1st of the month of your birth month. Let’s say you turn 65 on the 1st, well then your Medicare would start the month prior to that month on the 1st. Again, if you have disability benefits, your Medicare will become effective on the 25th month of your disability.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10</a:t>
            </a:fld>
            <a:endParaRPr lang="en-US" altLang="en-US"/>
          </a:p>
        </p:txBody>
      </p:sp>
    </p:spTree>
    <p:extLst>
      <p:ext uri="{BB962C8B-B14F-4D97-AF65-F5344CB8AC3E}">
        <p14:creationId xmlns:p14="http://schemas.microsoft.com/office/powerpoint/2010/main" val="346865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what if you’re still working or not receiving Social Security or Railroad Retirement Benefits? You’ll need to be sure to sign up for Medicare through Social Security or the Railroad Retirement Board. It’s not automatic and you want to apply 3 months before turning age 65. Here are some important notes about Part B: If you have coverage through your employer or spouse’s employer, you may want to delay getting Medicare Part B. Be sure to check with your benefits administrator about this. Also, another very important note to add, if you retire or lose your group coverage and you need to get on Part B, be sure to do it right away. A delay could cause a 10% penalty for you for every 12 months that you were eligible but didn’t sign up. So you really want to be aware of that.</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11</a:t>
            </a:fld>
            <a:endParaRPr lang="en-US" altLang="en-US"/>
          </a:p>
        </p:txBody>
      </p:sp>
    </p:spTree>
    <p:extLst>
      <p:ext uri="{BB962C8B-B14F-4D97-AF65-F5344CB8AC3E}">
        <p14:creationId xmlns:p14="http://schemas.microsoft.com/office/powerpoint/2010/main" val="298509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three Medicare enrollment periods. One surrounds your 65th birthday month. It starts 3 months before you turn 65, it includes your birthday month, and it includes 3 months after that. The 2nd enrollment period applies to people who are retiring or losing employer-based coverage. That’s called a Special Enrollment Period and it’s 8 months long. It begins the month after you retire. If you miss an enrollment period, there’s an annual General Enrollment Period. It’s the first 3 months of every year and your Medicare would become effective on the 1</a:t>
            </a:r>
            <a:r>
              <a:rPr lang="en-US" baseline="30000" dirty="0">
                <a:latin typeface="Arial"/>
                <a:cs typeface="Arial"/>
              </a:rPr>
              <a:t>st</a:t>
            </a:r>
            <a:r>
              <a:rPr lang="en-US" dirty="0">
                <a:latin typeface="Arial"/>
                <a:cs typeface="Arial"/>
              </a:rPr>
              <a:t> of the month after you enroll. Keep in mind that 10% penalty for every 12-month period you were eligible but didn’t enroll.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12</a:t>
            </a:fld>
            <a:endParaRPr lang="en-US" altLang="en-US"/>
          </a:p>
        </p:txBody>
      </p:sp>
    </p:spTree>
    <p:extLst>
      <p:ext uri="{BB962C8B-B14F-4D97-AF65-F5344CB8AC3E}">
        <p14:creationId xmlns:p14="http://schemas.microsoft.com/office/powerpoint/2010/main" val="13969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We're ready start with the alphabet!  Part A -  some people like to think of "A" for admissions to trigger their memory. Medicare Part A relates to Hospital in-patient related services.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13</a:t>
            </a:fld>
            <a:endParaRPr lang="en-US" altLang="en-US"/>
          </a:p>
        </p:txBody>
      </p:sp>
    </p:spTree>
    <p:extLst>
      <p:ext uri="{BB962C8B-B14F-4D97-AF65-F5344CB8AC3E}">
        <p14:creationId xmlns:p14="http://schemas.microsoft.com/office/powerpoint/2010/main" val="115519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Here's what Part A covers:  Hospital in-patient care, rehab centers, skilled nursing facilities, Hospice, Home Healthcare and Blood. Please note that long-term care is NOT COVERED through Medicare.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14</a:t>
            </a:fld>
            <a:endParaRPr lang="en-US" altLang="en-US"/>
          </a:p>
        </p:txBody>
      </p:sp>
    </p:spTree>
    <p:extLst>
      <p:ext uri="{BB962C8B-B14F-4D97-AF65-F5344CB8AC3E}">
        <p14:creationId xmlns:p14="http://schemas.microsoft.com/office/powerpoint/2010/main" val="1538165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Insurance coverage generally has a premium, right? Well, for Part A there is no premium if you or your spouse paid Medicare taxes while you worked, for 10 years at least or 40 quarters; those were the FICA taxes that you paid.  When you get on Medicare, Social Security sends those dollars to Medicare. But let’s say you didn’t pay the 10 years of FICA taxes - you still have the option to get Part A by paying a premium, and in 2024 the premium can be as high as $505 per month. Assistance is available for those with limited income, but typically Part A premium is zero.</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15</a:t>
            </a:fld>
            <a:endParaRPr lang="en-US" altLang="en-US"/>
          </a:p>
        </p:txBody>
      </p:sp>
    </p:spTree>
    <p:extLst>
      <p:ext uri="{BB962C8B-B14F-4D97-AF65-F5344CB8AC3E}">
        <p14:creationId xmlns:p14="http://schemas.microsoft.com/office/powerpoint/2010/main" val="223695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costs associated with Part A. In 2024, the hospital deductible is $1,632 per benefit period. A benefit period equals 60 days, so  in a worst-case scenario there could be six benefit periods in a year. Let’s say you had a really challenging health year and you were in the hospital over 60 days, you would also have copays of $408 per day - and if you’re in the hospital over 90 days your cost goes up to $816 per day. So please keep that in mind - once you’ve used your 60 lifetime reserve days, Medicare pays nothing. There's no ceiling to what you could owe out of pocket.</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16</a:t>
            </a:fld>
            <a:endParaRPr lang="en-US" altLang="en-US"/>
          </a:p>
        </p:txBody>
      </p:sp>
    </p:spTree>
    <p:extLst>
      <p:ext uri="{BB962C8B-B14F-4D97-AF65-F5344CB8AC3E}">
        <p14:creationId xmlns:p14="http://schemas.microsoft.com/office/powerpoint/2010/main" val="176123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Let’s go on to Part B. You could think of "B" for band-aids... out-patient care, medical services.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17</a:t>
            </a:fld>
            <a:endParaRPr lang="en-US" altLang="en-US"/>
          </a:p>
        </p:txBody>
      </p:sp>
    </p:spTree>
    <p:extLst>
      <p:ext uri="{BB962C8B-B14F-4D97-AF65-F5344CB8AC3E}">
        <p14:creationId xmlns:p14="http://schemas.microsoft.com/office/powerpoint/2010/main" val="285259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Part B  covers things like doctor’s services, outpatient care, Home Health Services, Preventative care, Durable Medical Equipment..  all of these different outpatient items that are listed.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18</a:t>
            </a:fld>
            <a:endParaRPr lang="en-US" altLang="en-US"/>
          </a:p>
        </p:txBody>
      </p:sp>
    </p:spTree>
    <p:extLst>
      <p:ext uri="{BB962C8B-B14F-4D97-AF65-F5344CB8AC3E}">
        <p14:creationId xmlns:p14="http://schemas.microsoft.com/office/powerpoint/2010/main" val="1045854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2021, several new coverage items were added. Acupuncture for low back pain, telehealth visits with providers, virtual check-ins for follow-ups. This coverage is limited and there are qualifications, but these are new items that were recently added to Medicare coverage.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19</a:t>
            </a:fld>
            <a:endParaRPr lang="en-US" altLang="en-US"/>
          </a:p>
        </p:txBody>
      </p:sp>
    </p:spTree>
    <p:extLst>
      <p:ext uri="{BB962C8B-B14F-4D97-AF65-F5344CB8AC3E}">
        <p14:creationId xmlns:p14="http://schemas.microsoft.com/office/powerpoint/2010/main" val="246172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My name is (NAME), and I'm a Licensed Agent.  I help hundreds of people like yourself with their Medicare options.  I can meet over the phone – or virtually – or in person.   I look people's medications, doctors and lifestyle to find the most beneficial fit for them.  I represent most all of the carriers in this area, so I'm able to help with many plans.  And there's no cost for my services.  </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a:t>
            </a:fld>
            <a:endParaRPr lang="en-US" altLang="en-US"/>
          </a:p>
        </p:txBody>
      </p:sp>
    </p:spTree>
    <p:extLst>
      <p:ext uri="{BB962C8B-B14F-4D97-AF65-F5344CB8AC3E}">
        <p14:creationId xmlns:p14="http://schemas.microsoft.com/office/powerpoint/2010/main" val="207222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is a premium for Part B, and in 2024 most people pay the standard amount of $174.70 per month. Those with higher incomes will pay more; they can pay as much as $594 per month based on income reported to the IRS two years ago. But people with limited income who receive financial assistance could have a $0 premium. Keep in mind that you also have that 10% penalty for every 12-month period you were eligible but did not sign up.</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20</a:t>
            </a:fld>
            <a:endParaRPr lang="en-US" altLang="en-US"/>
          </a:p>
        </p:txBody>
      </p:sp>
    </p:spTree>
    <p:extLst>
      <p:ext uri="{BB962C8B-B14F-4D97-AF65-F5344CB8AC3E}">
        <p14:creationId xmlns:p14="http://schemas.microsoft.com/office/powerpoint/2010/main" val="33413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additional costs related to Part B. The deductible is owed one time per year, and it’s $240 for 2024. After that, it works like an 80/20 plan. Medicare pays 80% and you’re responsible for the other 20%.  With original Medicare only, there is no ceiling to the amount you could owe out of pocket.</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21</a:t>
            </a:fld>
            <a:endParaRPr lang="en-US" altLang="en-US"/>
          </a:p>
        </p:txBody>
      </p:sp>
    </p:spTree>
    <p:extLst>
      <p:ext uri="{BB962C8B-B14F-4D97-AF65-F5344CB8AC3E}">
        <p14:creationId xmlns:p14="http://schemas.microsoft.com/office/powerpoint/2010/main" val="374191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As you can see, Medicare doesn’t cover all costs, and if you’re like me, you can’t afford those high copays and potential financial risk. That’s why it’s important to add additional coverage.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22</a:t>
            </a:fld>
            <a:endParaRPr lang="en-US" altLang="en-US"/>
          </a:p>
        </p:txBody>
      </p:sp>
    </p:spTree>
    <p:extLst>
      <p:ext uri="{BB962C8B-B14F-4D97-AF65-F5344CB8AC3E}">
        <p14:creationId xmlns:p14="http://schemas.microsoft.com/office/powerpoint/2010/main" val="182603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Let's look at one way to get additional coverage:  Medicare Supplements. Medicare Supplements are sometimes called Medigap plans. It’s supplemental health insurance that covers some or most of the costs that Medicare doesn’t – like deductibles, copays, and co-insurance. It’s provided by private insurance companies.  You may wonder why I have this illustration of apples stacked up; well it’s because Medicare regulated the plans and created a standardization of plans.  That way, you can compare apples-to-apples and see how they stand up next to each other.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23</a:t>
            </a:fld>
            <a:endParaRPr lang="en-US" altLang="en-US"/>
          </a:p>
        </p:txBody>
      </p:sp>
    </p:spTree>
    <p:extLst>
      <p:ext uri="{BB962C8B-B14F-4D97-AF65-F5344CB8AC3E}">
        <p14:creationId xmlns:p14="http://schemas.microsoft.com/office/powerpoint/2010/main" val="292705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this is what it looks like - these are the plans side-by-side. They used letters again, which makes it confusing. These aren’t Part A,B,C - these are </a:t>
            </a:r>
            <a:r>
              <a:rPr lang="en-US" u="sng" dirty="0">
                <a:latin typeface="Arial"/>
                <a:cs typeface="Arial"/>
              </a:rPr>
              <a:t>PLAN</a:t>
            </a:r>
            <a:r>
              <a:rPr lang="en-US" dirty="0">
                <a:latin typeface="Arial"/>
                <a:cs typeface="Arial"/>
              </a:rPr>
              <a:t> A,B,C, etc. Until recently, Plan F has been a popular one because it covers all of the gaps as you can see here.  But starting on January 1, 2020, people who became eligible for Medicare after that date don’t have access to a Plan C or Plan F. Keep in mind, if you were eligible for Medicare prior to January 1, 2020, you can still get a Plan F or keep your Plan F. Today, a popular Medicare Supplement is Plan G, which covers everything except the Part B deductible of $240.  Plan N is also coming to the forefront because of the lower premiums.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24</a:t>
            </a:fld>
            <a:endParaRPr lang="en-US" altLang="en-US"/>
          </a:p>
        </p:txBody>
      </p:sp>
    </p:spTree>
    <p:extLst>
      <p:ext uri="{BB962C8B-B14F-4D97-AF65-F5344CB8AC3E}">
        <p14:creationId xmlns:p14="http://schemas.microsoft.com/office/powerpoint/2010/main" val="296302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Medicare Supplement plans have a monthly premium of around $100 per month for people turning 65. Your monthly premium is paid to the insurance company. Remember, you'll need to continue to pay the government for your Part B. The Medicare supplement premium varies by company, and it depends on the plan you choose, where you're located, and how old you are. The premiums go up over time, and as you age, you can compare Medigap policies since the costs can vary between companies for exactly the same coverage. If you decide you need to change plans because the premium has gotten too high, health underwriting is usually required to change plans.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25</a:t>
            </a:fld>
            <a:endParaRPr lang="en-US" altLang="en-US"/>
          </a:p>
        </p:txBody>
      </p:sp>
    </p:spTree>
    <p:extLst>
      <p:ext uri="{BB962C8B-B14F-4D97-AF65-F5344CB8AC3E}">
        <p14:creationId xmlns:p14="http://schemas.microsoft.com/office/powerpoint/2010/main" val="84743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is a 6-month Open Enrollment period to apply for Medicare Supplements. It begins on the first day of the month you’re 65 or older and enrolled in Part B. If you delay enrolling in Part B because you have group health coverage based on your (or your spouse’s) current employment, your Open Enrollment Period won’t start until you sign up for Part B. During Open Enrollment, you have a guaranteed issue privilege, meaning that you can’t be denied for coverage or charged more due to health conditions. You must have Part A and Part B of Medicare to obtain a Medicare Supplement.</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26</a:t>
            </a:fld>
            <a:endParaRPr lang="en-US" altLang="en-US"/>
          </a:p>
        </p:txBody>
      </p:sp>
    </p:spTree>
    <p:extLst>
      <p:ext uri="{BB962C8B-B14F-4D97-AF65-F5344CB8AC3E}">
        <p14:creationId xmlns:p14="http://schemas.microsoft.com/office/powerpoint/2010/main" val="4021811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limitations to Medigap plans. They don’t cover long-term care, dental, vision or hearing, or private-duty nursing care. Most do not cover prescription drugs, so you’ll likely need to add a stand-alone prescription drug plan.</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27</a:t>
            </a:fld>
            <a:endParaRPr lang="en-US" altLang="en-US"/>
          </a:p>
        </p:txBody>
      </p:sp>
    </p:spTree>
    <p:extLst>
      <p:ext uri="{BB962C8B-B14F-4D97-AF65-F5344CB8AC3E}">
        <p14:creationId xmlns:p14="http://schemas.microsoft.com/office/powerpoint/2010/main" val="3424579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 we talked about the first way to get Medicare, which is to enroll in Original Medicare with a Medicare Supplement and separate Part D Prescription Drug Plan. Now let’s discuss the relatively new option, called Medicare Advantage, which includes Part C and usually Part D - prescription drugs.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28</a:t>
            </a:fld>
            <a:endParaRPr lang="en-US" altLang="en-US"/>
          </a:p>
        </p:txBody>
      </p:sp>
    </p:spTree>
    <p:extLst>
      <p:ext uri="{BB962C8B-B14F-4D97-AF65-F5344CB8AC3E}">
        <p14:creationId xmlns:p14="http://schemas.microsoft.com/office/powerpoint/2010/main" val="177657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Medicare Advantage, or Part C, is the newer way to get your Medicare.  Think of "C" for Company. These plans are provided by independent insurance companies.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29</a:t>
            </a:fld>
            <a:endParaRPr lang="en-US" altLang="en-US"/>
          </a:p>
        </p:txBody>
      </p:sp>
    </p:spTree>
    <p:extLst>
      <p:ext uri="{BB962C8B-B14F-4D97-AF65-F5344CB8AC3E}">
        <p14:creationId xmlns:p14="http://schemas.microsoft.com/office/powerpoint/2010/main" val="169937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 represent a company called Empower Brokerage, based out of Southlake, Texas.  Nationally, Empower Brokerage represents over 100 carriers, they have a national call center with bilingual support and brokers all across the country who are dedicated to working closely with Medicare recipients and healthcare providers.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a:t>
            </a:fld>
            <a:endParaRPr lang="en-US" altLang="en-US"/>
          </a:p>
        </p:txBody>
      </p:sp>
    </p:spTree>
    <p:extLst>
      <p:ext uri="{BB962C8B-B14F-4D97-AF65-F5344CB8AC3E}">
        <p14:creationId xmlns:p14="http://schemas.microsoft.com/office/powerpoint/2010/main" val="2931769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Companies who offer Medicare Advantage plans are contracted with Medicare. The company pays the claims, rather than the government. Medicare still approves the plans, and the plans can change each year. Medicare Advantage plans must cover everything that Medicare covers, and they may include additional benefits, which vary by plan. Most of the plans include Part D prescription drug coverage.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30</a:t>
            </a:fld>
            <a:endParaRPr lang="en-US" altLang="en-US"/>
          </a:p>
        </p:txBody>
      </p:sp>
    </p:spTree>
    <p:extLst>
      <p:ext uri="{BB962C8B-B14F-4D97-AF65-F5344CB8AC3E}">
        <p14:creationId xmlns:p14="http://schemas.microsoft.com/office/powerpoint/2010/main" val="218371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costs involved. You still pay your Part B premium to the government, and you may have an additional monthly premium, in addition to deductibles, copays and co-insurance.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30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the premiums and deductibles are low – and oftentimes zero. Most plans have drug coverage built in. You have an annual out-of-pocket maximum, which provides predictability and protects you against high out-of-pocket costs. You receive the benefit of care coordination among your providers, to achieve safer and more effective care. Additional supplemental benefits are often included. Most importantly, you have a 12-month Trial Right, which allows you to try a Medicare Advantage Plan for the first time, for a period of 1-12-months - and then switch to a Medicare Supplement with guaranteed issue – no health underwriting!</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32</a:t>
            </a:fld>
            <a:endParaRPr lang="en-US" altLang="en-US"/>
          </a:p>
        </p:txBody>
      </p:sp>
    </p:spTree>
    <p:extLst>
      <p:ext uri="{BB962C8B-B14F-4D97-AF65-F5344CB8AC3E}">
        <p14:creationId xmlns:p14="http://schemas.microsoft.com/office/powerpoint/2010/main" val="66967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There are different types of Medicare Advantage Plans.  HMO's require you to stay in a provide network in order to get benefits.  And you have to get a referral to see a specialist.  With PPO's you save money if you stay in network, but you can also go out of network.  You'll just pay more out of pocket.  Private Fee For Service Plans allow you to see any doctor as long as they accept the plan's terms and conditions.  That could change from day to day, so you'll have to be sure to check each time.  Special needs plans are designed for people with chronic illnesses or people who also have Medicaid.  MA only plans don't have drug coverage built in, and they work particularly well for veterans who get their medications through the VA.</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33</a:t>
            </a:fld>
            <a:endParaRPr lang="en-US" altLang="en-US"/>
          </a:p>
        </p:txBody>
      </p:sp>
    </p:spTree>
    <p:extLst>
      <p:ext uri="{BB962C8B-B14F-4D97-AF65-F5344CB8AC3E}">
        <p14:creationId xmlns:p14="http://schemas.microsoft.com/office/powerpoint/2010/main" val="1486961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Who can join Medicare Advantage Plans? You need to have Part A and B and reside in the plan's service area. But the beauty is, you can join even if you have a pre-existing condition. And since 2021, people who have End-Stage Renal Disease can enroll and make plan changes during the Annual Election Period. Keep in mind, you can only belong to one Medicare Advantage Plan at a time - and you cannot have a Medicare Supplement plan and a Medicare Advantage Plan at the same time.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34</a:t>
            </a:fld>
            <a:endParaRPr lang="en-US" altLang="en-US"/>
          </a:p>
        </p:txBody>
      </p:sp>
    </p:spTree>
    <p:extLst>
      <p:ext uri="{BB962C8B-B14F-4D97-AF65-F5344CB8AC3E}">
        <p14:creationId xmlns:p14="http://schemas.microsoft.com/office/powerpoint/2010/main" val="425089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now our last letter in this alphabet:  Part D.  Think of "D" for drugs.  These plans are also called PDP’s. They’re approved by Medicare and they’re also run by private insurance companies. Again, the plans change every year, and there are two ways to get this coverage: you can get a stand-alone plan or one that’s built-in to a Medicare Advantage Plan.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35</a:t>
            </a:fld>
            <a:endParaRPr lang="en-US" altLang="en-US"/>
          </a:p>
        </p:txBody>
      </p:sp>
    </p:spTree>
    <p:extLst>
      <p:ext uri="{BB962C8B-B14F-4D97-AF65-F5344CB8AC3E}">
        <p14:creationId xmlns:p14="http://schemas.microsoft.com/office/powerpoint/2010/main" val="3701169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To be eligible, you must have Part A and/or Part B. You need to live in the plans service area, and you have to be enrolled in the plan before you get coverage. You can’t live outside the US or be in prison. </a:t>
            </a:r>
            <a:endParaRPr lang="en-US"/>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36</a:t>
            </a:fld>
            <a:endParaRPr lang="en-US" altLang="en-US"/>
          </a:p>
        </p:txBody>
      </p:sp>
    </p:spTree>
    <p:extLst>
      <p:ext uri="{BB962C8B-B14F-4D97-AF65-F5344CB8AC3E}">
        <p14:creationId xmlns:p14="http://schemas.microsoft.com/office/powerpoint/2010/main" val="480772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premiums for Part D, and they vary by plan. We've seen them be as low as $8 a month and go up to $155 a month. If your income is above a certain limit, you’ll pay an income-related monthly adjustment amount in addition to your plan premium, which ranges between $12.90 to $81 per month, This additional cost is determined by income reported on your IRS return from 2 years ago. Also, you may owe a Part D late enrollment penalty of 1% of the national base beneficiary premium if, for any continuous period of 63 days or more after your Initial Enrollment Period is over, you go without credible drug coverage. You’ll have to pay this penalty for as long as you have drug coverage, so make sure to sign up as soon as you become eligible or lose other credible coverage. Extra Help is available for those with limited income to help pay all or a portion of the late enrollment penalty, premiums, deductibles and copays.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553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There are Part D costs, and the costs vary by plan. Each plan has their own formulary, and in that formulary the drugs are placed in tiers from different levels of generic drugs all the way up to brand name drugs. In 2021, the Part D Senior Savings Model was introduced. It created a $35 monthly cap on copays for certain types of insulin drugs, and these new savings models are available on certain participating plans.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00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The costs related to Part D in 2024 may include a monthly premium, unless it’s included in a Medicare Advantage plan.  Part D drug plans may have an annual deductible which ranges from $0-$545.  Once you've met that deductible, you go into the Initial Coverage phase. During this phase, the plan will pay its share of the cost and you’ll pay a copayment or coinsurance for each prescription you fill until your total drug costs reach  $5,030 – that’s a combined total of what you and the plan pays. Most people will remain in this phase, but some may enter into the infamous “donut hole”. The donut hole has actually gotten better over time. Today in the donut hole, you pay 25% of the covered drug cost until you reach a threshold of $8,000. Finally, you enter into the catastrophic phase where Medicare pays 100%.  Only about 3% of Medicare recipients reach the catastrophic phase. Extra Help is available for those with limited income to help cover a majority of these costs.</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9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So, now that you know who we are, I’m excited to talk about your healthcare. So, what do you need to know? First of all, you need to know WHAT MEDICARE IS, WHAT IT COVERS, WHEN TO ENROLL, HOW MUCH IT COSTS, CAN YOU AFFORD IT, AND ARE THERE OTHER OPTIONS?</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a:t>
            </a:fld>
            <a:endParaRPr lang="en-US" altLang="en-US"/>
          </a:p>
        </p:txBody>
      </p:sp>
    </p:spTree>
    <p:extLst>
      <p:ext uri="{BB962C8B-B14F-4D97-AF65-F5344CB8AC3E}">
        <p14:creationId xmlns:p14="http://schemas.microsoft.com/office/powerpoint/2010/main" val="89325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Looking back at Parts C and D, there are Enrollment Periods you need to be aware of. First, there's the initial election period, which surrounds your 65th birthday.  It's a 7 month period:  3 months before your 65th birthday, your birthday month, and 3 months afterwards.  Then, there's the annual enrollment period that happens every year from October 15th – December 7th.  That's the time you can shop around and pick a Medicare Advantage Plan or a stand-alone Prescription Drug plan.  The last choice you make before December 7th is the choice that sticks for January 1st.  Now let's say January 1st comes along and you’re not happy about the plan you chose.  During the Open Enrollment Period (which lasts the first 3 months of the year) you can make one plan change, either from a Medicare Advantage to another Medicare Advantage, or from a Medicare Advantage to a stand-alone Prescription drug plan. The last enrollment period is the Special Election Period, which allows you to make one change due to a qualifying reason, such as: change of residence, loss of group coverage, your plan leaves the market for upcoming year, there’s a new 5-star plan available that you want to try, or if you have Extra Help or Medicaid.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40</a:t>
            </a:fld>
            <a:endParaRPr lang="en-US" altLang="en-US"/>
          </a:p>
        </p:txBody>
      </p:sp>
    </p:spTree>
    <p:extLst>
      <p:ext uri="{BB962C8B-B14F-4D97-AF65-F5344CB8AC3E}">
        <p14:creationId xmlns:p14="http://schemas.microsoft.com/office/powerpoint/2010/main" val="1611536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And now, one more final review - there are two ways to get Medicare. On the left, we discussed Original Medicare with Part A, which is usually $0 premium and you have Part B with $174.70 premium.  You can add a drug plan which can range from $8 and up, and you can add a Medicare Supplement for around $100 per month. Or, you can choose the 2nd option, which is on the right side of the page, and enroll in a Medicare Advantage plan, which is often called Part C. Part C combines Part A and B, and usually includes Part D drug coverage. The premiums are very low and oftentimes zero. Medicare Advantage plans often also include additional supplemental benefits.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41</a:t>
            </a:fld>
            <a:endParaRPr lang="en-US" altLang="en-US"/>
          </a:p>
        </p:txBody>
      </p:sp>
    </p:spTree>
    <p:extLst>
      <p:ext uri="{BB962C8B-B14F-4D97-AF65-F5344CB8AC3E}">
        <p14:creationId xmlns:p14="http://schemas.microsoft.com/office/powerpoint/2010/main" val="3549884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Now that we've gotten through our Medicare Basics, we need to be sure to look at the entire picture related to your health care coverage needs.</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42</a:t>
            </a:fld>
            <a:endParaRPr lang="en-US" altLang="en-US"/>
          </a:p>
        </p:txBody>
      </p:sp>
    </p:spTree>
    <p:extLst>
      <p:ext uri="{BB962C8B-B14F-4D97-AF65-F5344CB8AC3E}">
        <p14:creationId xmlns:p14="http://schemas.microsoft.com/office/powerpoint/2010/main" val="354602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 of the greatest concerns for seniors today, especially if they are on a fixed income, are the “out of pocket” expenses of health care.  There are affordable ways to help protect you against some of these financial exposures.</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43</a:t>
            </a:fld>
            <a:endParaRPr lang="en-US" altLang="en-US"/>
          </a:p>
        </p:txBody>
      </p:sp>
    </p:spTree>
    <p:extLst>
      <p:ext uri="{BB962C8B-B14F-4D97-AF65-F5344CB8AC3E}">
        <p14:creationId xmlns:p14="http://schemas.microsoft.com/office/powerpoint/2010/main" val="47776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If you're hospitalized, you can be stuck paying  the amounts not covered by Medicare or Medicare Advantage.  It can get expensive. A hospital indemnity plan covers some of the costs associated with a hospital stay and may provide extra coverage that your health plan doesn’t.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44</a:t>
            </a:fld>
            <a:endParaRPr lang="en-US" altLang="en-US"/>
          </a:p>
        </p:txBody>
      </p:sp>
    </p:spTree>
    <p:extLst>
      <p:ext uri="{BB962C8B-B14F-4D97-AF65-F5344CB8AC3E}">
        <p14:creationId xmlns:p14="http://schemas.microsoft.com/office/powerpoint/2010/main" val="154562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Basic Medicare does not cover vision, hearing or dental expenses.  A Dental, Vision and Hearing plan covering all three with one low premium may be just what is needed. </a:t>
            </a:r>
            <a:endParaRPr lang="en-US" dirty="0">
              <a:cs typeface="Arial" charset="0"/>
            </a:endParaRPr>
          </a:p>
          <a:p>
            <a:r>
              <a:rPr lang="en-US" dirty="0">
                <a:latin typeface="Arial"/>
                <a:cs typeface="Arial"/>
              </a:rPr>
              <a:t> </a:t>
            </a:r>
          </a:p>
          <a:p>
            <a:r>
              <a:rPr lang="en-US" dirty="0">
                <a:latin typeface="Arial"/>
                <a:cs typeface="Arial"/>
              </a:rPr>
              <a:t>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45</a:t>
            </a:fld>
            <a:endParaRPr lang="en-US" altLang="en-US"/>
          </a:p>
        </p:txBody>
      </p:sp>
    </p:spTree>
    <p:extLst>
      <p:ext uri="{BB962C8B-B14F-4D97-AF65-F5344CB8AC3E}">
        <p14:creationId xmlns:p14="http://schemas.microsoft.com/office/powerpoint/2010/main" val="278524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With the high cost of funerals, the last thing anyone wants to think about after they lose a loved one is paying for and planning final arrangements.  The best way to take care of your final needs may be with a Final Expense Life Insurance Policy.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46</a:t>
            </a:fld>
            <a:endParaRPr lang="en-US" altLang="en-US"/>
          </a:p>
        </p:txBody>
      </p:sp>
    </p:spTree>
    <p:extLst>
      <p:ext uri="{BB962C8B-B14F-4D97-AF65-F5344CB8AC3E}">
        <p14:creationId xmlns:p14="http://schemas.microsoft.com/office/powerpoint/2010/main" val="3638446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Many will seek out a burial plan with a local funeral home to take care of final expenses. This may work for some, but there are truly some differences to consider.  There could be other unexpected expenses, the funeral home could go out of business or change owners – or you may move out of the area.  With a Final Expense Life Insurance Policy, you are able to provide for your final expenses and money may be left over for your beneficiaries on a tax free basis.</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47</a:t>
            </a:fld>
            <a:endParaRPr lang="en-US" altLang="en-US"/>
          </a:p>
        </p:txBody>
      </p:sp>
    </p:spTree>
    <p:extLst>
      <p:ext uri="{BB962C8B-B14F-4D97-AF65-F5344CB8AC3E}">
        <p14:creationId xmlns:p14="http://schemas.microsoft.com/office/powerpoint/2010/main" val="28959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It's also very important to know that long term care is NOT covered by Medicare, Medicare Supplements or Medicare Advantage. You'll want to be sure to find out about long term care coverage and the two types of long term care plans.</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48</a:t>
            </a:fld>
            <a:endParaRPr lang="en-US" altLang="en-US"/>
          </a:p>
        </p:txBody>
      </p:sp>
    </p:spTree>
    <p:extLst>
      <p:ext uri="{BB962C8B-B14F-4D97-AF65-F5344CB8AC3E}">
        <p14:creationId xmlns:p14="http://schemas.microsoft.com/office/powerpoint/2010/main" val="2551604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To help you get through all of these considerations, it's best to have an independent broker like me to help you.  I represent many insurance companies,  not just one. I'll look at your prescriptions, doctors and specific needs to determine the most beneficial plan options for you.  There is no charge for my services – I'm paid by the insurance companies I represent.  </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49</a:t>
            </a:fld>
            <a:endParaRPr lang="en-US" altLang="en-US"/>
          </a:p>
        </p:txBody>
      </p:sp>
    </p:spTree>
    <p:extLst>
      <p:ext uri="{BB962C8B-B14F-4D97-AF65-F5344CB8AC3E}">
        <p14:creationId xmlns:p14="http://schemas.microsoft.com/office/powerpoint/2010/main" val="130730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Let's start with the first question – WHAT IS MEDICARE? It’s a government health insurance program and it serves 3 groups of people – people over age 65, people under age 65 with certain disabilities, and people of any age with End-Stage Renal Disease. Medicare is administered by Centers for Medicare &amp; Medicaid Services, also referred to as CMS, and it works closely with the Social Security Administration and the Railroad Retirement Board.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875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I'll leave you with what I call the three "C's" of Medicare:  Medicare is complicated, and because of that, it's confusing.  And because it involves your health, it's concerning.  I'm happy to help.  We can meet by phone, or through a virtual meeting or in person.</a:t>
            </a:r>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E2E54A-CEF5-40C5-BD28-459E3417C9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085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n-US" dirty="0">
                <a:latin typeface="Arial"/>
                <a:cs typeface="Arial"/>
              </a:rPr>
              <a:t>Please be sure to write down my contact information - or take a picture with your phone.  I look forward to being of assistance to you!</a:t>
            </a: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51</a:t>
            </a:fld>
            <a:endParaRPr lang="en-US" altLang="en-US"/>
          </a:p>
        </p:txBody>
      </p:sp>
    </p:spTree>
    <p:extLst>
      <p:ext uri="{BB962C8B-B14F-4D97-AF65-F5344CB8AC3E}">
        <p14:creationId xmlns:p14="http://schemas.microsoft.com/office/powerpoint/2010/main" val="163615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It’s interesting to learn about the history of Medicare. It started back in 1945 with President Truman. He was proposing a comprehensive insurance program for all people through Social Security. But it wasn’t until 20 years later that something actually came about, when President Johnson signed into law Medicare and Medicaid; Medicare being for people over age 65 and Medicaid being for people with lower income. President Truman was the first person to enroll in Medicare! Later on in ‘72, disabled persons and those with End Stage Renal Disease were provided Medicare coverage as well.  Due to coverage gaps in Original Medicare, Medicare Supplements offered a way to bridge the gaps and minimize out-of-pocket costs.  In 1980, the government took oversight of those programs. Most recently in 2005, Medicare created another program, and this time they contracted with private insurance companies to do it. The goal was to create a more comprehensive coordinated approach that would make it better for the Medicare beneficiaries in many ways. We'll see how these different options work.</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6</a:t>
            </a:fld>
            <a:endParaRPr lang="en-US" altLang="en-US"/>
          </a:p>
        </p:txBody>
      </p:sp>
    </p:spTree>
    <p:extLst>
      <p:ext uri="{BB962C8B-B14F-4D97-AF65-F5344CB8AC3E}">
        <p14:creationId xmlns:p14="http://schemas.microsoft.com/office/powerpoint/2010/main" val="5202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Let's get started with this alphabet soup!  There are 4 main parts to Medicare – Parts A, B, C and D.  What are they, what do they cover and how do they work together?</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7</a:t>
            </a:fld>
            <a:endParaRPr lang="en-US" altLang="en-US"/>
          </a:p>
        </p:txBody>
      </p:sp>
    </p:spTree>
    <p:extLst>
      <p:ext uri="{BB962C8B-B14F-4D97-AF65-F5344CB8AC3E}">
        <p14:creationId xmlns:p14="http://schemas.microsoft.com/office/powerpoint/2010/main" val="183587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You have 2 ways of getting your Medicare. On the left is Original Medicare with Parts A and B.  You can add a Medicare Supplement, and you can add a stand-alone prescription drug plan. On the right-hand side is the newer way to get your Medicare, called Medicare Advantage or Part C.  It combines Part A and B, and it usually has Part D drug coverage built-in. Some Medicare Advantage plans don’t include Part D drug coverage in which case you may be allowed to add a stand-alone drug plan.</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8</a:t>
            </a:fld>
            <a:endParaRPr lang="en-US" altLang="en-US"/>
          </a:p>
        </p:txBody>
      </p:sp>
    </p:spTree>
    <p:extLst>
      <p:ext uri="{BB962C8B-B14F-4D97-AF65-F5344CB8AC3E}">
        <p14:creationId xmlns:p14="http://schemas.microsoft.com/office/powerpoint/2010/main" val="146555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Who qualifies for Part A and B? We talked about people over age 65 who qualify, as well as people who are under age 65 and disabled – (they must have been receiving disability benefits for 2 years to qualify for Medicare.  Medicare is also available for people with End-Stage Renal Disease or ALS (Lou Gehrig’s Disease).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9</a:t>
            </a:fld>
            <a:endParaRPr lang="en-US" altLang="en-US"/>
          </a:p>
        </p:txBody>
      </p:sp>
    </p:spTree>
    <p:extLst>
      <p:ext uri="{BB962C8B-B14F-4D97-AF65-F5344CB8AC3E}">
        <p14:creationId xmlns:p14="http://schemas.microsoft.com/office/powerpoint/2010/main" val="322965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6870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34355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61217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34318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173205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18919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129177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402795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1604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98137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46843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655854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344767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181784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04475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65164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367785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169667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87724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157732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397059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29498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2350756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96724962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1asterisk"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s://www.medicare.gov/supplements-other-insurance/how-to-compare-medigap-policies#2asteris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E9F2">
            <a:alpha val="51765"/>
          </a:srgbClr>
        </a:solidFill>
        <a:effectLst/>
      </p:bgPr>
    </p:bg>
    <p:spTree>
      <p:nvGrpSpPr>
        <p:cNvPr id="1" name=""/>
        <p:cNvGrpSpPr/>
        <p:nvPr/>
      </p:nvGrpSpPr>
      <p:grpSpPr>
        <a:xfrm>
          <a:off x="0" y="0"/>
          <a:ext cx="0" cy="0"/>
          <a:chOff x="0" y="0"/>
          <a:chExt cx="0" cy="0"/>
        </a:xfrm>
      </p:grpSpPr>
      <p:pic>
        <p:nvPicPr>
          <p:cNvPr id="11267" name="Picture 48">
            <a:extLst>
              <a:ext uri="{FF2B5EF4-FFF2-40B4-BE49-F238E27FC236}">
                <a16:creationId xmlns:a16="http://schemas.microsoft.com/office/drawing/2014/main" id="{1F0F7037-B47D-4BB3-9D25-904B28512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oup of people sitting in chairs&#10;&#10;Description automatically generated with medium confidence">
            <a:extLst>
              <a:ext uri="{FF2B5EF4-FFF2-40B4-BE49-F238E27FC236}">
                <a16:creationId xmlns:a16="http://schemas.microsoft.com/office/drawing/2014/main" id="{354CB4AF-89A6-4D07-B279-5C8E229739A4}"/>
              </a:ext>
            </a:extLst>
          </p:cNvPr>
          <p:cNvPicPr>
            <a:picLocks noChangeAspect="1"/>
          </p:cNvPicPr>
          <p:nvPr/>
        </p:nvPicPr>
        <p:blipFill rotWithShape="1">
          <a:blip r:embed="rId4">
            <a:extLst>
              <a:ext uri="{28A0092B-C50C-407E-A947-70E740481C1C}">
                <a14:useLocalDpi xmlns:a14="http://schemas.microsoft.com/office/drawing/2010/main" val="0"/>
              </a:ext>
            </a:extLst>
          </a:blip>
          <a:srcRect t="13213" r="14894" b="26934"/>
          <a:stretch/>
        </p:blipFill>
        <p:spPr>
          <a:xfrm>
            <a:off x="0" y="1533601"/>
            <a:ext cx="9144000" cy="4287092"/>
          </a:xfrm>
          <a:prstGeom prst="rect">
            <a:avLst/>
          </a:prstGeom>
        </p:spPr>
      </p:pic>
      <p:sp>
        <p:nvSpPr>
          <p:cNvPr id="15" name="Rectangle 14">
            <a:extLst>
              <a:ext uri="{FF2B5EF4-FFF2-40B4-BE49-F238E27FC236}">
                <a16:creationId xmlns:a16="http://schemas.microsoft.com/office/drawing/2014/main" id="{9335FEE9-A6F4-4943-B949-3CC5D90334A0}"/>
              </a:ext>
            </a:extLst>
          </p:cNvPr>
          <p:cNvSpPr/>
          <p:nvPr/>
        </p:nvSpPr>
        <p:spPr>
          <a:xfrm>
            <a:off x="1562100" y="2848064"/>
            <a:ext cx="6019800" cy="2133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051E51-8B3B-42B2-9BB3-2CA587095DF6}"/>
              </a:ext>
            </a:extLst>
          </p:cNvPr>
          <p:cNvSpPr txBox="1"/>
          <p:nvPr/>
        </p:nvSpPr>
        <p:spPr>
          <a:xfrm>
            <a:off x="2230834" y="3097905"/>
            <a:ext cx="4682332" cy="1446550"/>
          </a:xfrm>
          <a:prstGeom prst="rect">
            <a:avLst/>
          </a:prstGeom>
          <a:noFill/>
        </p:spPr>
        <p:txBody>
          <a:bodyPr wrap="square" lIns="91440" tIns="45720" rIns="91440" bIns="45720" rtlCol="0" anchor="t">
            <a:spAutoFit/>
          </a:bodyPr>
          <a:lstStyle/>
          <a:p>
            <a:pPr algn="ctr"/>
            <a:r>
              <a:rPr lang="en-US" sz="4400" b="1" spc="600" dirty="0">
                <a:solidFill>
                  <a:srgbClr val="131A6D"/>
                </a:solidFill>
                <a:latin typeface="Arial"/>
                <a:cs typeface="Arial"/>
              </a:rPr>
              <a:t>2024</a:t>
            </a:r>
            <a:endParaRPr lang="en-US" sz="4400" b="1" spc="600" dirty="0">
              <a:solidFill>
                <a:srgbClr val="131A6D"/>
              </a:solidFill>
              <a:cs typeface="Arial" panose="020B0604020202020204" pitchFamily="34" charset="0"/>
            </a:endParaRPr>
          </a:p>
          <a:p>
            <a:pPr algn="ctr"/>
            <a:r>
              <a:rPr lang="en-US" sz="4400" b="1" dirty="0">
                <a:solidFill>
                  <a:srgbClr val="131A6D"/>
                </a:solidFill>
                <a:cs typeface="Arial" panose="020B0604020202020204" pitchFamily="34" charset="0"/>
              </a:rPr>
              <a:t>Medicare Basics</a:t>
            </a:r>
          </a:p>
        </p:txBody>
      </p:sp>
      <p:sp>
        <p:nvSpPr>
          <p:cNvPr id="5" name="Rectangle 4">
            <a:extLst>
              <a:ext uri="{FF2B5EF4-FFF2-40B4-BE49-F238E27FC236}">
                <a16:creationId xmlns:a16="http://schemas.microsoft.com/office/drawing/2014/main" id="{0FA4397D-92DC-4784-BAED-ECE7E7D465D9}"/>
              </a:ext>
            </a:extLst>
          </p:cNvPr>
          <p:cNvSpPr/>
          <p:nvPr/>
        </p:nvSpPr>
        <p:spPr>
          <a:xfrm>
            <a:off x="-1" y="6080367"/>
            <a:ext cx="9144000" cy="34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534964-B184-4883-9B8F-B744BBB408E2}"/>
              </a:ext>
            </a:extLst>
          </p:cNvPr>
          <p:cNvSpPr txBox="1"/>
          <p:nvPr/>
        </p:nvSpPr>
        <p:spPr>
          <a:xfrm>
            <a:off x="1288025" y="6007240"/>
            <a:ext cx="6567949" cy="423449"/>
          </a:xfrm>
          <a:prstGeom prst="rect">
            <a:avLst/>
          </a:prstGeom>
          <a:noFill/>
        </p:spPr>
        <p:txBody>
          <a:bodyPr wrap="square" rtlCol="0">
            <a:spAutoFit/>
          </a:bodyPr>
          <a:lstStyle/>
          <a:p>
            <a:pPr algn="ctr">
              <a:lnSpc>
                <a:spcPct val="150000"/>
              </a:lnSpc>
            </a:pPr>
            <a:r>
              <a:rPr lang="en-US" sz="1600" b="1" dirty="0">
                <a:solidFill>
                  <a:srgbClr val="0482B9"/>
                </a:solidFill>
                <a:latin typeface="+mn-lt"/>
              </a:rPr>
              <a:t>LIFE  |  FINANCIAL  |  HEALTH  |  SUPPLEMENTAL   |  GROUP</a:t>
            </a:r>
          </a:p>
        </p:txBody>
      </p:sp>
      <p:sp>
        <p:nvSpPr>
          <p:cNvPr id="2" name="TextBox 1">
            <a:extLst>
              <a:ext uri="{FF2B5EF4-FFF2-40B4-BE49-F238E27FC236}">
                <a16:creationId xmlns:a16="http://schemas.microsoft.com/office/drawing/2014/main" id="{7170A773-B8DC-26A2-75A8-215B0E4FC031}"/>
              </a:ext>
            </a:extLst>
          </p:cNvPr>
          <p:cNvSpPr txBox="1"/>
          <p:nvPr/>
        </p:nvSpPr>
        <p:spPr>
          <a:xfrm>
            <a:off x="7489011" y="6516966"/>
            <a:ext cx="1654989" cy="215444"/>
          </a:xfrm>
          <a:prstGeom prst="rect">
            <a:avLst/>
          </a:prstGeom>
          <a:noFill/>
        </p:spPr>
        <p:txBody>
          <a:bodyPr wrap="square" rtlCol="0">
            <a:spAutoFit/>
          </a:bodyPr>
          <a:lstStyle/>
          <a:p>
            <a:pPr algn="ctr"/>
            <a:r>
              <a:rPr lang="en-US" sz="800" dirty="0">
                <a:solidFill>
                  <a:schemeClr val="bg1">
                    <a:lumMod val="50000"/>
                  </a:schemeClr>
                </a:solidFill>
                <a:latin typeface="Arial Narrow" panose="020B0606020202030204" pitchFamily="34" charset="0"/>
              </a:rPr>
              <a:t>ATC-MedBP2023-EmpBrk_C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92039-1C63-4EED-8539-E93A678B7E07}"/>
              </a:ext>
            </a:extLst>
          </p:cNvPr>
          <p:cNvSpPr txBox="1"/>
          <p:nvPr/>
        </p:nvSpPr>
        <p:spPr>
          <a:xfrm>
            <a:off x="2389136" y="968236"/>
            <a:ext cx="4365729" cy="861774"/>
          </a:xfrm>
          <a:prstGeom prst="rect">
            <a:avLst/>
          </a:prstGeom>
          <a:noFill/>
        </p:spPr>
        <p:txBody>
          <a:bodyPr wrap="square" rtlCol="0">
            <a:spAutoFit/>
          </a:bodyPr>
          <a:lstStyle/>
          <a:p>
            <a:pPr algn="ctr"/>
            <a:r>
              <a:rPr lang="en-US" altLang="en-US" sz="3200" b="1">
                <a:solidFill>
                  <a:srgbClr val="131A6D"/>
                </a:solidFill>
                <a:cs typeface="Arial" panose="020B0604020202020204" pitchFamily="34" charset="0"/>
              </a:rPr>
              <a:t>Enrolling in Medicare</a:t>
            </a:r>
          </a:p>
          <a:p>
            <a:endParaRPr lang="en-US"/>
          </a:p>
        </p:txBody>
      </p:sp>
      <p:pic>
        <p:nvPicPr>
          <p:cNvPr id="5" name="Picture 4">
            <a:extLst>
              <a:ext uri="{FF2B5EF4-FFF2-40B4-BE49-F238E27FC236}">
                <a16:creationId xmlns:a16="http://schemas.microsoft.com/office/drawing/2014/main" id="{1B41B640-4296-40FB-9F96-81D89BB6B8DC}"/>
              </a:ext>
            </a:extLst>
          </p:cNvPr>
          <p:cNvPicPr>
            <a:picLocks noChangeAspect="1"/>
          </p:cNvPicPr>
          <p:nvPr/>
        </p:nvPicPr>
        <p:blipFill rotWithShape="1">
          <a:blip r:embed="rId3">
            <a:extLst>
              <a:ext uri="{28A0092B-C50C-407E-A947-70E740481C1C}">
                <a14:useLocalDpi xmlns:a14="http://schemas.microsoft.com/office/drawing/2010/main" val="0"/>
              </a:ext>
            </a:extLst>
          </a:blip>
          <a:srcRect t="21961" b="33750"/>
          <a:stretch/>
        </p:blipFill>
        <p:spPr>
          <a:xfrm>
            <a:off x="0" y="4191000"/>
            <a:ext cx="9144000" cy="2699886"/>
          </a:xfrm>
          <a:prstGeom prst="rect">
            <a:avLst/>
          </a:prstGeom>
        </p:spPr>
      </p:pic>
      <p:sp>
        <p:nvSpPr>
          <p:cNvPr id="2" name="TextBox 1">
            <a:extLst>
              <a:ext uri="{FF2B5EF4-FFF2-40B4-BE49-F238E27FC236}">
                <a16:creationId xmlns:a16="http://schemas.microsoft.com/office/drawing/2014/main" id="{3FFA060A-77B9-4208-A6F3-1093E97C4A90}"/>
              </a:ext>
            </a:extLst>
          </p:cNvPr>
          <p:cNvSpPr txBox="1"/>
          <p:nvPr/>
        </p:nvSpPr>
        <p:spPr>
          <a:xfrm>
            <a:off x="757564" y="1768455"/>
            <a:ext cx="7817058" cy="2246769"/>
          </a:xfrm>
          <a:prstGeom prst="rect">
            <a:avLst/>
          </a:prstGeom>
          <a:noFill/>
        </p:spPr>
        <p:txBody>
          <a:bodyPr wrap="square" rtlCol="0">
            <a:spAutoFit/>
          </a:bodyPr>
          <a:lstStyle/>
          <a:p>
            <a:pPr lvl="0" eaLnBrk="1" hangingPunct="1"/>
            <a:r>
              <a:rPr lang="en-US" altLang="en-US" sz="2000">
                <a:solidFill>
                  <a:srgbClr val="131A6D"/>
                </a:solidFill>
                <a:cs typeface="Arial" panose="020B0604020202020204" pitchFamily="34" charset="0"/>
              </a:rPr>
              <a:t>If receiving SS or RR benefits, your Medicare will automatically become effective the </a:t>
            </a:r>
            <a:r>
              <a:rPr lang="en-US" altLang="en-US" sz="2000" b="1">
                <a:solidFill>
                  <a:srgbClr val="131A6D"/>
                </a:solidFill>
                <a:cs typeface="Arial" panose="020B0604020202020204" pitchFamily="34" charset="0"/>
              </a:rPr>
              <a:t>1st day of the month you turn 65</a:t>
            </a:r>
            <a:r>
              <a:rPr lang="en-US" altLang="en-US" sz="2000">
                <a:solidFill>
                  <a:srgbClr val="131A6D"/>
                </a:solidFill>
                <a:cs typeface="Arial" panose="020B0604020202020204" pitchFamily="34" charset="0"/>
              </a:rPr>
              <a:t>.</a:t>
            </a:r>
          </a:p>
          <a:p>
            <a:pPr lvl="0" eaLnBrk="1" hangingPunct="1"/>
            <a:endParaRPr lang="en-US" altLang="en-US" sz="2000">
              <a:solidFill>
                <a:srgbClr val="131A6D"/>
              </a:solidFill>
              <a:cs typeface="Arial" panose="020B0604020202020204" pitchFamily="34" charset="0"/>
            </a:endParaRPr>
          </a:p>
          <a:p>
            <a:pPr lvl="0" eaLnBrk="1" hangingPunct="1"/>
            <a:r>
              <a:rPr lang="en-US" altLang="en-US" sz="2000">
                <a:solidFill>
                  <a:srgbClr val="131A6D"/>
                </a:solidFill>
                <a:cs typeface="Arial" panose="020B0604020202020204" pitchFamily="34" charset="0"/>
              </a:rPr>
              <a:t>If your birthday is on the 1st of the month, Medicare will be effective the </a:t>
            </a:r>
            <a:r>
              <a:rPr lang="en-US" altLang="en-US" sz="2000" b="1">
                <a:solidFill>
                  <a:srgbClr val="131A6D"/>
                </a:solidFill>
                <a:cs typeface="Arial" panose="020B0604020202020204" pitchFamily="34" charset="0"/>
              </a:rPr>
              <a:t>first of the prior month</a:t>
            </a:r>
            <a:r>
              <a:rPr lang="en-US" altLang="en-US" sz="2000">
                <a:solidFill>
                  <a:srgbClr val="131A6D"/>
                </a:solidFill>
                <a:cs typeface="Arial" panose="020B0604020202020204" pitchFamily="34" charset="0"/>
              </a:rPr>
              <a:t>.</a:t>
            </a:r>
          </a:p>
          <a:p>
            <a:pPr lvl="0" eaLnBrk="1" hangingPunct="1"/>
            <a:endParaRPr lang="en-US" altLang="en-US" sz="2000">
              <a:solidFill>
                <a:srgbClr val="131A6D"/>
              </a:solidFill>
              <a:cs typeface="Arial" panose="020B0604020202020204" pitchFamily="34" charset="0"/>
            </a:endParaRPr>
          </a:p>
          <a:p>
            <a:pPr lvl="0" eaLnBrk="1" hangingPunct="1"/>
            <a:r>
              <a:rPr lang="en-US" altLang="en-US" sz="2000">
                <a:solidFill>
                  <a:srgbClr val="131A6D"/>
                </a:solidFill>
                <a:cs typeface="Arial" panose="020B0604020202020204" pitchFamily="34" charset="0"/>
              </a:rPr>
              <a:t>Disabled-Benefit becomes effective the </a:t>
            </a:r>
            <a:r>
              <a:rPr lang="en-US" altLang="en-US" sz="2000" b="1">
                <a:solidFill>
                  <a:srgbClr val="131A6D"/>
                </a:solidFill>
                <a:cs typeface="Arial" panose="020B0604020202020204" pitchFamily="34" charset="0"/>
              </a:rPr>
              <a:t>25th month of disability</a:t>
            </a:r>
            <a:r>
              <a:rPr lang="en-US" altLang="en-US" sz="2000">
                <a:solidFill>
                  <a:srgbClr val="131A6D"/>
                </a:solidFill>
                <a:cs typeface="Arial" panose="020B0604020202020204" pitchFamily="34" charset="0"/>
              </a:rPr>
              <a:t>.</a:t>
            </a:r>
          </a:p>
        </p:txBody>
      </p:sp>
      <p:grpSp>
        <p:nvGrpSpPr>
          <p:cNvPr id="9" name="Group 8">
            <a:extLst>
              <a:ext uri="{FF2B5EF4-FFF2-40B4-BE49-F238E27FC236}">
                <a16:creationId xmlns:a16="http://schemas.microsoft.com/office/drawing/2014/main" id="{0C039B3A-3942-49AA-950A-B004E4F9B57F}"/>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F38D0540-683D-406A-9691-B5D0532F6EA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B27652F0-CA6B-415A-AEBD-F51B337D774B}"/>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05106D7-090C-463F-AC5B-5B6B945C0B2F}"/>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86165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781658" y="901919"/>
            <a:ext cx="7543738" cy="5791623"/>
          </a:xfrm>
          <a:prstGeom prst="rect">
            <a:avLst/>
          </a:prstGeom>
          <a:noFill/>
          <a:effectLst/>
        </p:spPr>
        <p:txBody>
          <a:bodyPr wrap="square" lIns="45720" rIns="45720" rtlCol="0" anchor="ctr">
            <a:noAutofit/>
          </a:bodyPr>
          <a:lstStyle/>
          <a:p>
            <a:pPr eaLnBrk="1" hangingPunct="1"/>
            <a:r>
              <a:rPr lang="en-US" altLang="en-US" sz="1600" dirty="0"/>
              <a:t> </a:t>
            </a:r>
          </a:p>
          <a:p>
            <a:pPr marL="171450" indent="-171450" eaLnBrk="1" hangingPunct="1">
              <a:buFont typeface="Arial" panose="020B0604020202020204" pitchFamily="34" charset="0"/>
              <a:buChar char="•"/>
            </a:pPr>
            <a:endParaRPr lang="en-US" altLang="en-US" sz="2400" dirty="0">
              <a:solidFill>
                <a:srgbClr val="131A6D"/>
              </a:solidFill>
            </a:endParaRPr>
          </a:p>
          <a:p>
            <a:pPr eaLnBrk="1" hangingPunct="1"/>
            <a:r>
              <a:rPr lang="en-US" altLang="en-US" sz="2400" b="1" dirty="0">
                <a:solidFill>
                  <a:srgbClr val="131A6D"/>
                </a:solidFill>
              </a:rPr>
              <a:t>Still working and/or not receiving SS benefits or Railroad Retirement? </a:t>
            </a:r>
          </a:p>
          <a:p>
            <a:pPr eaLnBrk="1" hangingPunct="1"/>
            <a:endParaRPr lang="en-US" altLang="en-US" sz="2000" b="1" dirty="0">
              <a:solidFill>
                <a:srgbClr val="131A6D"/>
              </a:solidFill>
            </a:endParaRPr>
          </a:p>
          <a:p>
            <a:pPr eaLnBrk="1" hangingPunct="1"/>
            <a:r>
              <a:rPr lang="en-US" altLang="en-US" sz="2000" dirty="0">
                <a:solidFill>
                  <a:srgbClr val="131A6D"/>
                </a:solidFill>
              </a:rPr>
              <a:t>You’ll need to sign up for Medicare through SSA or RRB.  </a:t>
            </a:r>
          </a:p>
          <a:p>
            <a:pPr eaLnBrk="1" hangingPunct="1"/>
            <a:r>
              <a:rPr lang="en-US" altLang="en-US" sz="2000" dirty="0">
                <a:solidFill>
                  <a:srgbClr val="131A6D"/>
                </a:solidFill>
              </a:rPr>
              <a:t>It’s not automatic.  Apply 3 months before age 65.</a:t>
            </a:r>
            <a:endParaRPr lang="en-US" altLang="en-US" sz="2000" b="1" dirty="0"/>
          </a:p>
          <a:p>
            <a:pPr eaLnBrk="1" hangingPunct="1"/>
            <a:endParaRPr lang="en-US" altLang="en-US" sz="2000" dirty="0">
              <a:solidFill>
                <a:srgbClr val="131A6D"/>
              </a:solidFill>
            </a:endParaRPr>
          </a:p>
          <a:p>
            <a:pPr eaLnBrk="1" hangingPunct="1"/>
            <a:r>
              <a:rPr lang="en-US" altLang="en-US" sz="2000" b="1" dirty="0">
                <a:solidFill>
                  <a:srgbClr val="131A6D"/>
                </a:solidFill>
              </a:rPr>
              <a:t>Notes about Part B:  </a:t>
            </a:r>
            <a:r>
              <a:rPr lang="en-US" altLang="en-US" sz="2000" dirty="0">
                <a:solidFill>
                  <a:srgbClr val="131A6D"/>
                </a:solidFill>
              </a:rPr>
              <a:t>Having coverage through employer or spouse’s employer could affect your Part B rights and suitability.  You may want to delay enrolling in Part B.  Check with benefits employer/union benefits administrator.</a:t>
            </a:r>
          </a:p>
          <a:p>
            <a:pPr marL="171450" indent="-171450" eaLnBrk="1" hangingPunct="1">
              <a:buFont typeface="Arial" panose="020B0604020202020204" pitchFamily="34" charset="0"/>
              <a:buChar char="•"/>
            </a:pPr>
            <a:endParaRPr lang="en-US" altLang="en-US" sz="2000" dirty="0">
              <a:solidFill>
                <a:srgbClr val="131A6D"/>
              </a:solidFill>
            </a:endParaRPr>
          </a:p>
          <a:p>
            <a:pPr eaLnBrk="1" hangingPunct="1"/>
            <a:r>
              <a:rPr lang="en-US" altLang="en-US" sz="2000" dirty="0">
                <a:solidFill>
                  <a:srgbClr val="131A6D"/>
                </a:solidFill>
              </a:rPr>
              <a:t>Delaying enrollment in Medicare Part B when you’re eligible, could cost you a 10% penalty per 12-month period that you did not enroll when you where eligible.  Penalty for as long as you have Medicare Part B.</a:t>
            </a:r>
          </a:p>
          <a:p>
            <a:pPr eaLnBrk="1" hangingPunct="1"/>
            <a:endParaRPr lang="en-US" altLang="en-US" dirty="0">
              <a:solidFill>
                <a:srgbClr val="131A6D"/>
              </a:solidFill>
            </a:endParaRPr>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9" name="Group 8">
            <a:extLst>
              <a:ext uri="{FF2B5EF4-FFF2-40B4-BE49-F238E27FC236}">
                <a16:creationId xmlns:a16="http://schemas.microsoft.com/office/drawing/2014/main" id="{D799E187-3C17-46E0-9975-3AD49C6A442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04144D28-A067-4AC9-AFDB-E7C566C64C6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796E7DF9-73A4-4C57-812E-CF7C79E8D390}"/>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2559E78-B902-4636-AF02-62015E593AF2}"/>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62128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E9DB1E5B-BC1C-487A-8A3A-525F0EC4BE5E}"/>
              </a:ext>
            </a:extLst>
          </p:cNvPr>
          <p:cNvSpPr txBox="1">
            <a:spLocks noChangeArrowheads="1"/>
          </p:cNvSpPr>
          <p:nvPr/>
        </p:nvSpPr>
        <p:spPr bwMode="auto">
          <a:xfrm>
            <a:off x="0" y="914400"/>
            <a:ext cx="9144000"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Enrollment Periods</a:t>
            </a:r>
          </a:p>
        </p:txBody>
      </p:sp>
      <p:sp>
        <p:nvSpPr>
          <p:cNvPr id="19" name="TextBox 18">
            <a:extLst>
              <a:ext uri="{FF2B5EF4-FFF2-40B4-BE49-F238E27FC236}">
                <a16:creationId xmlns:a16="http://schemas.microsoft.com/office/drawing/2014/main" id="{981DCA4B-E937-4B29-8051-E949B6068F52}"/>
              </a:ext>
            </a:extLst>
          </p:cNvPr>
          <p:cNvSpPr txBox="1"/>
          <p:nvPr/>
        </p:nvSpPr>
        <p:spPr>
          <a:xfrm>
            <a:off x="685800" y="3507090"/>
            <a:ext cx="7772400" cy="3505200"/>
          </a:xfrm>
          <a:prstGeom prst="rect">
            <a:avLst/>
          </a:prstGeom>
          <a:noFill/>
          <a:effectLst/>
        </p:spPr>
        <p:txBody>
          <a:bodyPr wrap="square" lIns="45720" rIns="45720" rtlCol="0" anchor="ctr">
            <a:noAutofit/>
          </a:bodyPr>
          <a:lstStyle/>
          <a:p>
            <a:pPr algn="ctr" eaLnBrk="1" hangingPunct="1">
              <a:spcBef>
                <a:spcPts val="300"/>
              </a:spcBef>
            </a:pPr>
            <a:r>
              <a:rPr lang="en-US" altLang="en-US" sz="2000" b="1" dirty="0">
                <a:solidFill>
                  <a:srgbClr val="131A6D"/>
                </a:solidFill>
              </a:rPr>
              <a:t>Special Enrollment Period (SEP)</a:t>
            </a:r>
          </a:p>
          <a:p>
            <a:pPr algn="ctr" eaLnBrk="1" hangingPunct="1">
              <a:spcBef>
                <a:spcPts val="300"/>
              </a:spcBef>
            </a:pPr>
            <a:r>
              <a:rPr lang="en-US" altLang="en-US" sz="2000" b="1" dirty="0">
                <a:solidFill>
                  <a:srgbClr val="131A6D"/>
                </a:solidFill>
              </a:rPr>
              <a:t>    </a:t>
            </a:r>
            <a:r>
              <a:rPr lang="en-US" altLang="en-US" sz="2000" dirty="0">
                <a:solidFill>
                  <a:srgbClr val="131A6D"/>
                </a:solidFill>
              </a:rPr>
              <a:t>8-month period beginning the month after you retire </a:t>
            </a:r>
          </a:p>
          <a:p>
            <a:pPr algn="ctr" eaLnBrk="1" hangingPunct="1">
              <a:spcBef>
                <a:spcPts val="300"/>
              </a:spcBef>
            </a:pPr>
            <a:r>
              <a:rPr lang="en-US" altLang="en-US" sz="2000" dirty="0">
                <a:solidFill>
                  <a:srgbClr val="131A6D"/>
                </a:solidFill>
              </a:rPr>
              <a:t>    or lose employer-base coverage, whichever comes first</a:t>
            </a:r>
          </a:p>
          <a:p>
            <a:pPr algn="ctr" eaLnBrk="1" hangingPunct="1">
              <a:spcBef>
                <a:spcPts val="300"/>
              </a:spcBef>
            </a:pPr>
            <a:endParaRPr lang="en-US" altLang="en-US" sz="2000" b="1" dirty="0">
              <a:solidFill>
                <a:srgbClr val="131A6D"/>
              </a:solidFill>
            </a:endParaRPr>
          </a:p>
          <a:p>
            <a:pPr algn="ctr" eaLnBrk="1" hangingPunct="1">
              <a:spcBef>
                <a:spcPts val="300"/>
              </a:spcBef>
            </a:pPr>
            <a:r>
              <a:rPr lang="en-US" altLang="en-US" sz="2000" b="1" dirty="0">
                <a:solidFill>
                  <a:srgbClr val="131A6D"/>
                </a:solidFill>
              </a:rPr>
              <a:t>General Enrollment Period (GEP)</a:t>
            </a:r>
          </a:p>
          <a:p>
            <a:pPr algn="ctr" eaLnBrk="1" hangingPunct="1">
              <a:spcBef>
                <a:spcPts val="300"/>
              </a:spcBef>
            </a:pPr>
            <a:r>
              <a:rPr lang="en-US" altLang="en-US" sz="2000" dirty="0">
                <a:solidFill>
                  <a:srgbClr val="131A6D"/>
                </a:solidFill>
              </a:rPr>
              <a:t>   January 1 – March 31 each year. Effective the 1</a:t>
            </a:r>
            <a:r>
              <a:rPr lang="en-US" altLang="en-US" sz="2000" baseline="30000" dirty="0">
                <a:solidFill>
                  <a:srgbClr val="131A6D"/>
                </a:solidFill>
              </a:rPr>
              <a:t>st</a:t>
            </a:r>
            <a:r>
              <a:rPr lang="en-US" altLang="en-US" sz="2000" dirty="0">
                <a:solidFill>
                  <a:srgbClr val="131A6D"/>
                </a:solidFill>
              </a:rPr>
              <a:t> of the month after you enroll.</a:t>
            </a:r>
          </a:p>
          <a:p>
            <a:pPr algn="ctr" eaLnBrk="1" hangingPunct="1">
              <a:spcBef>
                <a:spcPts val="300"/>
              </a:spcBef>
            </a:pPr>
            <a:r>
              <a:rPr lang="en-US" altLang="en-US" sz="2000" dirty="0">
                <a:solidFill>
                  <a:srgbClr val="131A6D"/>
                </a:solidFill>
              </a:rPr>
              <a:t>   10% penalty for every 12-month period eligible but didn’t enroll</a:t>
            </a:r>
          </a:p>
        </p:txBody>
      </p:sp>
      <p:grpSp>
        <p:nvGrpSpPr>
          <p:cNvPr id="3" name="Group 2">
            <a:extLst>
              <a:ext uri="{FF2B5EF4-FFF2-40B4-BE49-F238E27FC236}">
                <a16:creationId xmlns:a16="http://schemas.microsoft.com/office/drawing/2014/main" id="{1117715F-4684-43D9-8CFE-9B5EFBE86088}"/>
              </a:ext>
            </a:extLst>
          </p:cNvPr>
          <p:cNvGrpSpPr/>
          <p:nvPr/>
        </p:nvGrpSpPr>
        <p:grpSpPr>
          <a:xfrm>
            <a:off x="2552700" y="1978729"/>
            <a:ext cx="4038600" cy="685800"/>
            <a:chOff x="4953000" y="1539876"/>
            <a:chExt cx="4038600" cy="685800"/>
          </a:xfrm>
        </p:grpSpPr>
        <p:pic>
          <p:nvPicPr>
            <p:cNvPr id="20" name="Picture 19">
              <a:extLst>
                <a:ext uri="{FF2B5EF4-FFF2-40B4-BE49-F238E27FC236}">
                  <a16:creationId xmlns:a16="http://schemas.microsoft.com/office/drawing/2014/main" id="{1F5FF97A-FC12-4FF0-8BF8-C57879A909AE}"/>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616793" y="1539876"/>
              <a:ext cx="685800" cy="685800"/>
            </a:xfrm>
            <a:prstGeom prst="rect">
              <a:avLst/>
            </a:prstGeom>
            <a:noFill/>
          </p:spPr>
        </p:pic>
        <p:pic>
          <p:nvPicPr>
            <p:cNvPr id="21" name="Picture 20">
              <a:extLst>
                <a:ext uri="{FF2B5EF4-FFF2-40B4-BE49-F238E27FC236}">
                  <a16:creationId xmlns:a16="http://schemas.microsoft.com/office/drawing/2014/main" id="{EB168371-0F72-499C-A37D-929B55119DB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467600" y="1734787"/>
              <a:ext cx="457200" cy="457200"/>
            </a:xfrm>
            <a:prstGeom prst="rect">
              <a:avLst/>
            </a:prstGeom>
            <a:noFill/>
          </p:spPr>
        </p:pic>
        <p:pic>
          <p:nvPicPr>
            <p:cNvPr id="22" name="Picture 21">
              <a:extLst>
                <a:ext uri="{FF2B5EF4-FFF2-40B4-BE49-F238E27FC236}">
                  <a16:creationId xmlns:a16="http://schemas.microsoft.com/office/drawing/2014/main" id="{B6A55654-8AEE-4631-8D20-96937C7ADE2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001000" y="1734787"/>
              <a:ext cx="457200" cy="457200"/>
            </a:xfrm>
            <a:prstGeom prst="rect">
              <a:avLst/>
            </a:prstGeom>
            <a:noFill/>
          </p:spPr>
        </p:pic>
        <p:pic>
          <p:nvPicPr>
            <p:cNvPr id="23" name="Picture 22">
              <a:extLst>
                <a:ext uri="{FF2B5EF4-FFF2-40B4-BE49-F238E27FC236}">
                  <a16:creationId xmlns:a16="http://schemas.microsoft.com/office/drawing/2014/main" id="{2C868D0F-59C1-4646-8178-4E192BFBF3D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534400" y="1734787"/>
              <a:ext cx="457200" cy="457200"/>
            </a:xfrm>
            <a:prstGeom prst="rect">
              <a:avLst/>
            </a:prstGeom>
            <a:noFill/>
          </p:spPr>
        </p:pic>
        <p:pic>
          <p:nvPicPr>
            <p:cNvPr id="24" name="Picture 23">
              <a:extLst>
                <a:ext uri="{FF2B5EF4-FFF2-40B4-BE49-F238E27FC236}">
                  <a16:creationId xmlns:a16="http://schemas.microsoft.com/office/drawing/2014/main" id="{A5964F99-F378-488F-9B65-E04B7DA8BE2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53000" y="1734787"/>
              <a:ext cx="457200" cy="457200"/>
            </a:xfrm>
            <a:prstGeom prst="rect">
              <a:avLst/>
            </a:prstGeom>
            <a:noFill/>
          </p:spPr>
        </p:pic>
        <p:pic>
          <p:nvPicPr>
            <p:cNvPr id="25" name="Picture 24">
              <a:extLst>
                <a:ext uri="{FF2B5EF4-FFF2-40B4-BE49-F238E27FC236}">
                  <a16:creationId xmlns:a16="http://schemas.microsoft.com/office/drawing/2014/main" id="{2EEF5063-ABAA-4C78-9DA7-8124FB24A39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486400" y="1734787"/>
              <a:ext cx="457200" cy="457200"/>
            </a:xfrm>
            <a:prstGeom prst="rect">
              <a:avLst/>
            </a:prstGeom>
            <a:noFill/>
          </p:spPr>
        </p:pic>
        <p:pic>
          <p:nvPicPr>
            <p:cNvPr id="26" name="Picture 25">
              <a:extLst>
                <a:ext uri="{FF2B5EF4-FFF2-40B4-BE49-F238E27FC236}">
                  <a16:creationId xmlns:a16="http://schemas.microsoft.com/office/drawing/2014/main" id="{B0845814-2D98-432F-A2BE-657BB8446DC8}"/>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19800" y="1734787"/>
              <a:ext cx="457200" cy="457200"/>
            </a:xfrm>
            <a:prstGeom prst="rect">
              <a:avLst/>
            </a:prstGeom>
            <a:noFill/>
          </p:spPr>
        </p:pic>
      </p:grpSp>
      <p:sp>
        <p:nvSpPr>
          <p:cNvPr id="2" name="TextBox 1">
            <a:extLst>
              <a:ext uri="{FF2B5EF4-FFF2-40B4-BE49-F238E27FC236}">
                <a16:creationId xmlns:a16="http://schemas.microsoft.com/office/drawing/2014/main" id="{7D676FB9-A3EC-44CE-8B9E-8900C6C17B35}"/>
              </a:ext>
            </a:extLst>
          </p:cNvPr>
          <p:cNvSpPr txBox="1"/>
          <p:nvPr/>
        </p:nvSpPr>
        <p:spPr>
          <a:xfrm>
            <a:off x="1583045" y="2853660"/>
            <a:ext cx="5825510" cy="1184940"/>
          </a:xfrm>
          <a:prstGeom prst="rect">
            <a:avLst/>
          </a:prstGeom>
          <a:noFill/>
        </p:spPr>
        <p:txBody>
          <a:bodyPr wrap="square" rtlCol="0">
            <a:spAutoFit/>
          </a:bodyPr>
          <a:lstStyle/>
          <a:p>
            <a:pPr algn="ctr" eaLnBrk="1" hangingPunct="1">
              <a:spcBef>
                <a:spcPct val="50000"/>
              </a:spcBef>
            </a:pPr>
            <a:endParaRPr lang="en-US" altLang="en-US" sz="800" b="1">
              <a:solidFill>
                <a:srgbClr val="131A6D"/>
              </a:solidFill>
            </a:endParaRPr>
          </a:p>
          <a:p>
            <a:pPr algn="ctr" eaLnBrk="1" hangingPunct="1">
              <a:spcBef>
                <a:spcPts val="300"/>
              </a:spcBef>
            </a:pPr>
            <a:r>
              <a:rPr lang="en-US" altLang="en-US" sz="2000" b="1">
                <a:solidFill>
                  <a:srgbClr val="131A6D"/>
                </a:solidFill>
              </a:rPr>
              <a:t>Initial Enrollment Period (IEP)</a:t>
            </a:r>
          </a:p>
          <a:p>
            <a:pPr algn="ctr" eaLnBrk="1" hangingPunct="1">
              <a:spcBef>
                <a:spcPts val="300"/>
              </a:spcBef>
            </a:pPr>
            <a:r>
              <a:rPr lang="en-US" altLang="en-US" sz="2000" b="1">
                <a:solidFill>
                  <a:srgbClr val="131A6D"/>
                </a:solidFill>
              </a:rPr>
              <a:t>    </a:t>
            </a:r>
            <a:r>
              <a:rPr lang="en-US" altLang="en-US" sz="2000">
                <a:solidFill>
                  <a:srgbClr val="131A6D"/>
                </a:solidFill>
              </a:rPr>
              <a:t>7-month period surrounding 65</a:t>
            </a:r>
            <a:r>
              <a:rPr lang="en-US" altLang="en-US" sz="2000" baseline="30000">
                <a:solidFill>
                  <a:srgbClr val="131A6D"/>
                </a:solidFill>
              </a:rPr>
              <a:t>th</a:t>
            </a:r>
            <a:r>
              <a:rPr lang="en-US" altLang="en-US" sz="2000">
                <a:solidFill>
                  <a:srgbClr val="131A6D"/>
                </a:solidFill>
              </a:rPr>
              <a:t> birthday month</a:t>
            </a:r>
          </a:p>
          <a:p>
            <a:endParaRPr lang="en-US"/>
          </a:p>
        </p:txBody>
      </p:sp>
      <p:grpSp>
        <p:nvGrpSpPr>
          <p:cNvPr id="17" name="Group 16">
            <a:extLst>
              <a:ext uri="{FF2B5EF4-FFF2-40B4-BE49-F238E27FC236}">
                <a16:creationId xmlns:a16="http://schemas.microsoft.com/office/drawing/2014/main" id="{D81CB820-4409-4295-96E4-DB6100B96B7D}"/>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3977A9D4-66FF-4BF8-8DEB-E86130E3EB5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9C546A-C2EA-4CE1-B949-B5F074320D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8" name="Flowchart: Process 27">
              <a:extLst>
                <a:ext uri="{FF2B5EF4-FFF2-40B4-BE49-F238E27FC236}">
                  <a16:creationId xmlns:a16="http://schemas.microsoft.com/office/drawing/2014/main" id="{9ABA6EC9-FAF0-4AEF-9BE4-AB05706D6CB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050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9B4FBDAF-5EA5-4081-88C6-A680EA5F46E9}"/>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9511" b="18479"/>
          <a:stretch/>
        </p:blipFill>
        <p:spPr>
          <a:xfrm>
            <a:off x="0" y="1447800"/>
            <a:ext cx="9144000" cy="4648200"/>
          </a:xfrm>
          <a:prstGeom prst="rect">
            <a:avLst/>
          </a:prstGeom>
        </p:spPr>
      </p:pic>
      <p:sp>
        <p:nvSpPr>
          <p:cNvPr id="6" name="Rectangle 5">
            <a:extLst>
              <a:ext uri="{FF2B5EF4-FFF2-40B4-BE49-F238E27FC236}">
                <a16:creationId xmlns:a16="http://schemas.microsoft.com/office/drawing/2014/main" id="{EB00F64A-E2C1-4A66-838A-B424194E4D5F}"/>
              </a:ext>
            </a:extLst>
          </p:cNvPr>
          <p:cNvSpPr/>
          <p:nvPr/>
        </p:nvSpPr>
        <p:spPr>
          <a:xfrm>
            <a:off x="1295400" y="27051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3DD818-658A-4E49-B982-B05E3266A2FC}"/>
              </a:ext>
            </a:extLst>
          </p:cNvPr>
          <p:cNvSpPr txBox="1"/>
          <p:nvPr/>
        </p:nvSpPr>
        <p:spPr>
          <a:xfrm>
            <a:off x="1295400" y="3310235"/>
            <a:ext cx="6705600" cy="923330"/>
          </a:xfrm>
          <a:prstGeom prst="rect">
            <a:avLst/>
          </a:prstGeom>
          <a:noFill/>
        </p:spPr>
        <p:txBody>
          <a:bodyPr wrap="square" rtlCol="0">
            <a:spAutoFit/>
          </a:bodyPr>
          <a:lstStyle/>
          <a:p>
            <a:pPr algn="ctr"/>
            <a:r>
              <a:rPr lang="en-US" sz="5400">
                <a:solidFill>
                  <a:srgbClr val="131A6D"/>
                </a:solidFill>
              </a:rPr>
              <a:t>Part A: Hospital</a:t>
            </a:r>
          </a:p>
        </p:txBody>
      </p:sp>
      <p:grpSp>
        <p:nvGrpSpPr>
          <p:cNvPr id="10" name="Group 9">
            <a:extLst>
              <a:ext uri="{FF2B5EF4-FFF2-40B4-BE49-F238E27FC236}">
                <a16:creationId xmlns:a16="http://schemas.microsoft.com/office/drawing/2014/main" id="{EDE57A97-116B-4D9F-9B9C-C0350B293D4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AB2FCE3-7C05-422E-BDE2-AEC8494114F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F507A1-2948-4B86-8CAD-B0ED4B8CB72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3" name="Flowchart: Process 12">
              <a:extLst>
                <a:ext uri="{FF2B5EF4-FFF2-40B4-BE49-F238E27FC236}">
                  <a16:creationId xmlns:a16="http://schemas.microsoft.com/office/drawing/2014/main" id="{BFA9F50C-1679-4817-83B7-E833FE5784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97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776076"/>
            <a:ext cx="3831595" cy="3718309"/>
          </a:xfrm>
          <a:prstGeom prst="rect">
            <a:avLst/>
          </a:prstGeom>
          <a:noFill/>
          <a:effectLst/>
        </p:spPr>
        <p:txBody>
          <a:bodyPr wrap="square" lIns="45720" rIns="45720" rtlCol="0" anchor="ctr">
            <a:noAutofit/>
          </a:bodyPr>
          <a:lstStyle/>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Inpatient Hospital Care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Inpatient Rehabilitation Centers</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Long-term Care - in the Hospital</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Skilled Nursing Facility (SNF)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Hospice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Home Health Care</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Blood</a:t>
            </a:r>
          </a:p>
        </p:txBody>
      </p:sp>
      <p:sp>
        <p:nvSpPr>
          <p:cNvPr id="9" name="TextBox 8">
            <a:extLst>
              <a:ext uri="{FF2B5EF4-FFF2-40B4-BE49-F238E27FC236}">
                <a16:creationId xmlns:a16="http://schemas.microsoft.com/office/drawing/2014/main" id="{B9DE2774-0782-4781-87AB-214C414207EF}"/>
              </a:ext>
            </a:extLst>
          </p:cNvPr>
          <p:cNvSpPr txBox="1"/>
          <p:nvPr/>
        </p:nvSpPr>
        <p:spPr>
          <a:xfrm>
            <a:off x="1752600" y="1066800"/>
            <a:ext cx="5867400" cy="584775"/>
          </a:xfrm>
          <a:prstGeom prst="rect">
            <a:avLst/>
          </a:prstGeom>
          <a:noFill/>
          <a:effectLst/>
        </p:spPr>
        <p:txBody>
          <a:bodyPr wrap="square">
            <a:spAutoFit/>
          </a:bodyPr>
          <a:lstStyle/>
          <a:p>
            <a:pPr algn="ctr"/>
            <a:r>
              <a:rPr lang="en-US" altLang="en-US" sz="3200" b="1">
                <a:solidFill>
                  <a:srgbClr val="000066"/>
                </a:solidFill>
              </a:rPr>
              <a:t>Part A - Hospital</a:t>
            </a:r>
            <a:r>
              <a:rPr lang="en-US" altLang="en-US" sz="3200" b="1"/>
              <a:t> </a:t>
            </a:r>
            <a:endParaRPr lang="en-US" sz="3200"/>
          </a:p>
        </p:txBody>
      </p:sp>
      <p:pic>
        <p:nvPicPr>
          <p:cNvPr id="3" name="Picture 2" descr="A picture containing wall, floor, indoor, room&#10;&#10;Description automatically generated">
            <a:extLst>
              <a:ext uri="{FF2B5EF4-FFF2-40B4-BE49-F238E27FC236}">
                <a16:creationId xmlns:a16="http://schemas.microsoft.com/office/drawing/2014/main" id="{D323256D-6E3A-468B-9973-2E72AA92112B}"/>
              </a:ext>
            </a:extLst>
          </p:cNvPr>
          <p:cNvPicPr>
            <a:picLocks noChangeAspect="1"/>
          </p:cNvPicPr>
          <p:nvPr/>
        </p:nvPicPr>
        <p:blipFill rotWithShape="1">
          <a:blip r:embed="rId3">
            <a:extLst>
              <a:ext uri="{28A0092B-C50C-407E-A947-70E740481C1C}">
                <a14:useLocalDpi xmlns:a14="http://schemas.microsoft.com/office/drawing/2010/main" val="0"/>
              </a:ext>
            </a:extLst>
          </a:blip>
          <a:srcRect t="778" r="21428" b="1490"/>
          <a:stretch/>
        </p:blipFill>
        <p:spPr>
          <a:xfrm>
            <a:off x="5263137" y="2028094"/>
            <a:ext cx="3352800" cy="2502187"/>
          </a:xfrm>
          <a:prstGeom prst="rect">
            <a:avLst/>
          </a:prstGeom>
        </p:spPr>
      </p:pic>
      <p:sp>
        <p:nvSpPr>
          <p:cNvPr id="11" name="TextBox 10">
            <a:extLst>
              <a:ext uri="{FF2B5EF4-FFF2-40B4-BE49-F238E27FC236}">
                <a16:creationId xmlns:a16="http://schemas.microsoft.com/office/drawing/2014/main" id="{AC4E5815-2673-4B28-9FB3-640965DC5186}"/>
              </a:ext>
            </a:extLst>
          </p:cNvPr>
          <p:cNvSpPr txBox="1"/>
          <p:nvPr/>
        </p:nvSpPr>
        <p:spPr>
          <a:xfrm>
            <a:off x="1943100" y="5868416"/>
            <a:ext cx="5257800" cy="615553"/>
          </a:xfrm>
          <a:prstGeom prst="rect">
            <a:avLst/>
          </a:prstGeom>
          <a:noFill/>
        </p:spPr>
        <p:txBody>
          <a:bodyPr wrap="square" rtlCol="0">
            <a:spAutoFit/>
          </a:bodyPr>
          <a:lstStyle/>
          <a:p>
            <a:pPr algn="ctr"/>
            <a:r>
              <a:rPr lang="en-US" sz="1600" b="1" i="1">
                <a:solidFill>
                  <a:srgbClr val="131A6D"/>
                </a:solidFill>
                <a:cs typeface="Arial" panose="020B0604020202020204" pitchFamily="34" charset="0"/>
              </a:rPr>
              <a:t>(Long-term Nursing Home Care is NOT covered)</a:t>
            </a:r>
          </a:p>
          <a:p>
            <a:endParaRPr lang="en-US"/>
          </a:p>
        </p:txBody>
      </p:sp>
      <p:grpSp>
        <p:nvGrpSpPr>
          <p:cNvPr id="12" name="Group 11">
            <a:extLst>
              <a:ext uri="{FF2B5EF4-FFF2-40B4-BE49-F238E27FC236}">
                <a16:creationId xmlns:a16="http://schemas.microsoft.com/office/drawing/2014/main" id="{DB1D934C-9744-4EC2-B50C-5B58DBCAFF53}"/>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2B533070-F608-4504-BA53-CCF74965E7C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7BEC74C-1B89-4E2E-9CB5-1B9CA4BB3A8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5" name="Flowchart: Process 14">
              <a:extLst>
                <a:ext uri="{FF2B5EF4-FFF2-40B4-BE49-F238E27FC236}">
                  <a16:creationId xmlns:a16="http://schemas.microsoft.com/office/drawing/2014/main" id="{E72E16C8-350B-4836-9256-6962236D4DB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87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F7E07F-C2EE-43FE-82B4-7EEDB7A29963}"/>
              </a:ext>
            </a:extLst>
          </p:cNvPr>
          <p:cNvSpPr txBox="1"/>
          <p:nvPr/>
        </p:nvSpPr>
        <p:spPr>
          <a:xfrm>
            <a:off x="1638300" y="1015425"/>
            <a:ext cx="5867400" cy="584775"/>
          </a:xfrm>
          <a:prstGeom prst="rect">
            <a:avLst/>
          </a:prstGeom>
          <a:noFill/>
          <a:effectLst/>
        </p:spPr>
        <p:txBody>
          <a:bodyPr wrap="square">
            <a:spAutoFit/>
          </a:bodyPr>
          <a:lstStyle/>
          <a:p>
            <a:pPr algn="ctr"/>
            <a:r>
              <a:rPr lang="en-US" altLang="en-US" sz="3200" b="1">
                <a:solidFill>
                  <a:srgbClr val="000066"/>
                </a:solidFill>
              </a:rPr>
              <a:t>Part A Premium</a:t>
            </a:r>
            <a:r>
              <a:rPr lang="en-US" altLang="en-US" sz="3200" b="1"/>
              <a:t> </a:t>
            </a:r>
            <a:endParaRPr lang="en-US" sz="3200"/>
          </a:p>
        </p:txBody>
      </p:sp>
      <p:pic>
        <p:nvPicPr>
          <p:cNvPr id="6" name="Picture 5" descr="A person and person looking at a computer&#10;&#10;Description automatically generated with medium confidence">
            <a:extLst>
              <a:ext uri="{FF2B5EF4-FFF2-40B4-BE49-F238E27FC236}">
                <a16:creationId xmlns:a16="http://schemas.microsoft.com/office/drawing/2014/main" id="{54909C3D-42CA-425A-B853-1F434EF7B754}"/>
              </a:ext>
            </a:extLst>
          </p:cNvPr>
          <p:cNvPicPr>
            <a:picLocks noChangeAspect="1"/>
          </p:cNvPicPr>
          <p:nvPr/>
        </p:nvPicPr>
        <p:blipFill rotWithShape="1">
          <a:blip r:embed="rId3">
            <a:extLst>
              <a:ext uri="{28A0092B-C50C-407E-A947-70E740481C1C}">
                <a14:useLocalDpi xmlns:a14="http://schemas.microsoft.com/office/drawing/2010/main" val="0"/>
              </a:ext>
            </a:extLst>
          </a:blip>
          <a:srcRect t="16188" b="44426"/>
          <a:stretch/>
        </p:blipFill>
        <p:spPr>
          <a:xfrm>
            <a:off x="0" y="4963188"/>
            <a:ext cx="9144000" cy="1899166"/>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1066800" y="1600200"/>
            <a:ext cx="7086600" cy="3342368"/>
          </a:xfrm>
          <a:prstGeom prst="rect">
            <a:avLst/>
          </a:prstGeom>
          <a:noFill/>
          <a:effectLst/>
        </p:spPr>
        <p:txBody>
          <a:bodyPr wrap="square" lIns="45720" tIns="45720" rIns="45720" bIns="45720" rtlCol="0" anchor="ctr">
            <a:noAutofit/>
          </a:bodyPr>
          <a:lstStyle/>
          <a:p>
            <a:pPr marL="342900" indent="-342900" eaLnBrk="1" hangingPunct="1">
              <a:buFont typeface="Arial" panose="020B0604020202020204" pitchFamily="34" charset="0"/>
              <a:buChar char="•"/>
            </a:pPr>
            <a:r>
              <a:rPr lang="en-US" altLang="en-US" sz="2000" dirty="0">
                <a:solidFill>
                  <a:srgbClr val="131A6D"/>
                </a:solidFill>
                <a:latin typeface="Arial"/>
                <a:cs typeface="Arial"/>
              </a:rPr>
              <a:t>No premium if you or your spouse paid Medicare taxes while working; 10 years or 40 quarters</a:t>
            </a: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If Medicare taxes were not paid, you have the option to obtain Part A while paying a premium (can be as high as $505 per month)</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Assistance available for those with limited income</a:t>
            </a: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Typically, Part A is premium-free</a:t>
            </a:r>
          </a:p>
        </p:txBody>
      </p:sp>
      <p:grpSp>
        <p:nvGrpSpPr>
          <p:cNvPr id="11" name="Group 10">
            <a:extLst>
              <a:ext uri="{FF2B5EF4-FFF2-40B4-BE49-F238E27FC236}">
                <a16:creationId xmlns:a16="http://schemas.microsoft.com/office/drawing/2014/main" id="{408CDC86-C4BB-47DC-B923-22EBCF58E0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0514B7D-6C87-400A-9C09-E48A484C67A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E500236-DA24-45D9-A271-8D48956553D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980E9C7-8C5F-4E78-83D8-82253BFD2A5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78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673623" y="1972126"/>
            <a:ext cx="6631529" cy="3340965"/>
          </a:xfrm>
          <a:prstGeom prst="rect">
            <a:avLst/>
          </a:prstGeom>
          <a:noFill/>
          <a:effectLst/>
        </p:spPr>
        <p:txBody>
          <a:bodyPr wrap="square" lIns="45720" tIns="45720" rIns="45720" bIns="45720" rtlCol="0" anchor="ctr">
            <a:noAutofit/>
          </a:bodyPr>
          <a:lstStyle/>
          <a:p>
            <a:pPr marL="342900" indent="-342900" eaLnBrk="1" hangingPunct="1">
              <a:spcBef>
                <a:spcPct val="50000"/>
              </a:spcBef>
              <a:buFont typeface="Arial" panose="020B0604020202020204" pitchFamily="34" charset="0"/>
              <a:buChar char="•"/>
            </a:pPr>
            <a:r>
              <a:rPr lang="en-US" altLang="en-US" sz="2000" dirty="0">
                <a:solidFill>
                  <a:srgbClr val="131A6D"/>
                </a:solidFill>
                <a:latin typeface="Arial"/>
                <a:cs typeface="Arial"/>
              </a:rPr>
              <a:t>Hospital Deductible = $1,632.00 per benefit period</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Benefit Period = 60 days</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Days 61-90 = $408 per day</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91 days and after = $816 per day while using 60 lifetime reserve days</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Once lifetime reserve days are used Medicare pays $0</a:t>
            </a:r>
          </a:p>
        </p:txBody>
      </p:sp>
      <p:sp>
        <p:nvSpPr>
          <p:cNvPr id="9" name="TextBox 8">
            <a:extLst>
              <a:ext uri="{FF2B5EF4-FFF2-40B4-BE49-F238E27FC236}">
                <a16:creationId xmlns:a16="http://schemas.microsoft.com/office/drawing/2014/main" id="{B4BB8789-BCF0-43B8-A7C0-D5995D445732}"/>
              </a:ext>
            </a:extLst>
          </p:cNvPr>
          <p:cNvSpPr txBox="1"/>
          <p:nvPr/>
        </p:nvSpPr>
        <p:spPr>
          <a:xfrm>
            <a:off x="1638298" y="1022464"/>
            <a:ext cx="5867400" cy="584775"/>
          </a:xfrm>
          <a:prstGeom prst="rect">
            <a:avLst/>
          </a:prstGeom>
          <a:noFill/>
          <a:effectLst/>
        </p:spPr>
        <p:txBody>
          <a:bodyPr wrap="square" lIns="91440" tIns="45720" rIns="91440" bIns="45720" anchor="t">
            <a:spAutoFit/>
          </a:bodyPr>
          <a:lstStyle/>
          <a:p>
            <a:r>
              <a:rPr lang="en-US" altLang="en-US" sz="3200" b="1" dirty="0">
                <a:solidFill>
                  <a:srgbClr val="FF0000"/>
                </a:solidFill>
                <a:latin typeface="Arial"/>
                <a:cs typeface="Arial"/>
              </a:rPr>
              <a:t>2024</a:t>
            </a:r>
            <a:r>
              <a:rPr lang="en-US" altLang="en-US" sz="3200" b="1" dirty="0">
                <a:solidFill>
                  <a:srgbClr val="000066"/>
                </a:solidFill>
                <a:latin typeface="Arial"/>
                <a:cs typeface="Arial"/>
              </a:rPr>
              <a:t> Part A Hospital Cost</a:t>
            </a:r>
            <a:r>
              <a:rPr lang="en-US" altLang="en-US" sz="3200" b="1" dirty="0">
                <a:latin typeface="Arial"/>
                <a:cs typeface="Arial"/>
              </a:rPr>
              <a:t> </a:t>
            </a:r>
            <a:endParaRPr lang="en-US" sz="3200" dirty="0"/>
          </a:p>
        </p:txBody>
      </p:sp>
      <p:sp>
        <p:nvSpPr>
          <p:cNvPr id="2" name="TextBox 1">
            <a:extLst>
              <a:ext uri="{FF2B5EF4-FFF2-40B4-BE49-F238E27FC236}">
                <a16:creationId xmlns:a16="http://schemas.microsoft.com/office/drawing/2014/main" id="{8742016C-AAFA-491B-A58A-1E9EE1A680CA}"/>
              </a:ext>
            </a:extLst>
          </p:cNvPr>
          <p:cNvSpPr txBox="1"/>
          <p:nvPr/>
        </p:nvSpPr>
        <p:spPr>
          <a:xfrm>
            <a:off x="998713" y="5616422"/>
            <a:ext cx="7146573" cy="923330"/>
          </a:xfrm>
          <a:prstGeom prst="rect">
            <a:avLst/>
          </a:prstGeom>
          <a:noFill/>
        </p:spPr>
        <p:txBody>
          <a:bodyPr wrap="square" rtlCol="0">
            <a:spAutoFit/>
          </a:bodyPr>
          <a:lstStyle/>
          <a:p>
            <a:pPr algn="ctr"/>
            <a:r>
              <a:rPr lang="en-US" altLang="en-US" sz="1800">
                <a:solidFill>
                  <a:srgbClr val="131A6D"/>
                </a:solidFill>
              </a:rPr>
              <a:t> *</a:t>
            </a:r>
            <a:r>
              <a:rPr lang="en-US" altLang="en-US" sz="1800" i="1">
                <a:solidFill>
                  <a:srgbClr val="131A6D"/>
                </a:solidFill>
              </a:rPr>
              <a:t>A benefit period begins on the first day a person receives services as an inpatient in a hospital and ends after they have not received skilled care in any other facility for 60 days in a row.</a:t>
            </a:r>
            <a:endParaRPr lang="en-US"/>
          </a:p>
        </p:txBody>
      </p:sp>
      <p:grpSp>
        <p:nvGrpSpPr>
          <p:cNvPr id="11" name="Group 10">
            <a:extLst>
              <a:ext uri="{FF2B5EF4-FFF2-40B4-BE49-F238E27FC236}">
                <a16:creationId xmlns:a16="http://schemas.microsoft.com/office/drawing/2014/main" id="{7660CA53-41EE-491A-A32B-A4EF4FB509D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8ED30470-1F6B-4E88-BC27-7C9A97639C3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E77763D-E324-4500-ACE1-C840959625D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154A169-28EE-4C64-8B2D-8C3E87D2FBC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756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talking to a patient&#10;&#10;Description automatically generated with low confidence">
            <a:extLst>
              <a:ext uri="{FF2B5EF4-FFF2-40B4-BE49-F238E27FC236}">
                <a16:creationId xmlns:a16="http://schemas.microsoft.com/office/drawing/2014/main" id="{08EDD0CA-A0C1-4461-AA07-4F8B7904E24E}"/>
              </a:ext>
            </a:extLst>
          </p:cNvPr>
          <p:cNvPicPr>
            <a:picLocks noChangeAspect="1"/>
          </p:cNvPicPr>
          <p:nvPr/>
        </p:nvPicPr>
        <p:blipFill rotWithShape="1">
          <a:blip r:embed="rId3">
            <a:extLst>
              <a:ext uri="{28A0092B-C50C-407E-A947-70E740481C1C}">
                <a14:useLocalDpi xmlns:a14="http://schemas.microsoft.com/office/drawing/2010/main" val="0"/>
              </a:ext>
            </a:extLst>
          </a:blip>
          <a:srcRect l="4000" t="4798" b="22039"/>
          <a:stretch/>
        </p:blipFill>
        <p:spPr>
          <a:xfrm>
            <a:off x="0" y="1447799"/>
            <a:ext cx="9144000" cy="4648201"/>
          </a:xfrm>
          <a:prstGeom prst="rect">
            <a:avLst/>
          </a:prstGeom>
        </p:spPr>
      </p:pic>
      <p:sp>
        <p:nvSpPr>
          <p:cNvPr id="13" name="Rectangle 12">
            <a:extLst>
              <a:ext uri="{FF2B5EF4-FFF2-40B4-BE49-F238E27FC236}">
                <a16:creationId xmlns:a16="http://schemas.microsoft.com/office/drawing/2014/main" id="{17B3DD08-BB1F-40A6-9121-0CD3078734BC}"/>
              </a:ext>
            </a:extLst>
          </p:cNvPr>
          <p:cNvSpPr/>
          <p:nvPr/>
        </p:nvSpPr>
        <p:spPr>
          <a:xfrm>
            <a:off x="1219200" y="26670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347836-ADB3-4804-852F-B8038C294381}"/>
              </a:ext>
            </a:extLst>
          </p:cNvPr>
          <p:cNvSpPr txBox="1"/>
          <p:nvPr/>
        </p:nvSpPr>
        <p:spPr>
          <a:xfrm>
            <a:off x="3467277" y="2804053"/>
            <a:ext cx="2361846" cy="923330"/>
          </a:xfrm>
          <a:prstGeom prst="rect">
            <a:avLst/>
          </a:prstGeom>
          <a:noFill/>
          <a:effectLst/>
        </p:spPr>
        <p:txBody>
          <a:bodyPr wrap="square">
            <a:spAutoFit/>
          </a:bodyPr>
          <a:lstStyle/>
          <a:p>
            <a:pPr algn="ctr" eaLnBrk="1" hangingPunct="1">
              <a:spcBef>
                <a:spcPct val="50000"/>
              </a:spcBef>
              <a:buFontTx/>
              <a:buNone/>
            </a:pPr>
            <a:r>
              <a:rPr lang="en-US" altLang="en-US" sz="5400">
                <a:solidFill>
                  <a:srgbClr val="000066"/>
                </a:solidFill>
              </a:rPr>
              <a:t>Part B:</a:t>
            </a:r>
          </a:p>
        </p:txBody>
      </p:sp>
      <p:sp>
        <p:nvSpPr>
          <p:cNvPr id="4" name="TextBox 3">
            <a:extLst>
              <a:ext uri="{FF2B5EF4-FFF2-40B4-BE49-F238E27FC236}">
                <a16:creationId xmlns:a16="http://schemas.microsoft.com/office/drawing/2014/main" id="{26829C8F-6B9A-4EB7-80B0-BD77E0708C69}"/>
              </a:ext>
            </a:extLst>
          </p:cNvPr>
          <p:cNvSpPr txBox="1"/>
          <p:nvPr/>
        </p:nvSpPr>
        <p:spPr>
          <a:xfrm>
            <a:off x="1676400" y="3733800"/>
            <a:ext cx="5943600" cy="923330"/>
          </a:xfrm>
          <a:prstGeom prst="rect">
            <a:avLst/>
          </a:prstGeom>
          <a:noFill/>
        </p:spPr>
        <p:txBody>
          <a:bodyPr wrap="square" rtlCol="0">
            <a:spAutoFit/>
          </a:bodyPr>
          <a:lstStyle/>
          <a:p>
            <a:r>
              <a:rPr lang="en-US" altLang="en-US" sz="5400">
                <a:solidFill>
                  <a:srgbClr val="000066"/>
                </a:solidFill>
              </a:rPr>
              <a:t>Medical Insurance</a:t>
            </a:r>
            <a:endParaRPr lang="en-US" sz="5400"/>
          </a:p>
        </p:txBody>
      </p:sp>
      <p:grpSp>
        <p:nvGrpSpPr>
          <p:cNvPr id="10" name="Group 9">
            <a:extLst>
              <a:ext uri="{FF2B5EF4-FFF2-40B4-BE49-F238E27FC236}">
                <a16:creationId xmlns:a16="http://schemas.microsoft.com/office/drawing/2014/main" id="{0E958270-EC21-41CA-BFE2-3CF423F653E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0245AD8C-A9FC-4D6F-8E3D-8F1F98BF06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2019684-6689-4731-95CF-AFB4D1E7FDA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AB1DE05C-48EA-43A7-80D8-4A4DAFFBCE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82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854427" y="1981200"/>
            <a:ext cx="5301607" cy="4193879"/>
          </a:xfrm>
          <a:prstGeom prst="rect">
            <a:avLst/>
          </a:prstGeom>
          <a:noFill/>
          <a:effectLst/>
        </p:spPr>
        <p:txBody>
          <a:bodyPr wrap="square" lIns="45720" rIns="45720" rtlCol="0" anchor="ctr">
            <a:noAutofit/>
          </a:bodyPr>
          <a:lstStyle/>
          <a:p>
            <a:pPr indent="-285750" eaLnBrk="1" hangingPunct="1">
              <a:lnSpc>
                <a:spcPct val="150000"/>
              </a:lnSpc>
              <a:buFont typeface="Arial" panose="020B0604020202020204" pitchFamily="34" charset="0"/>
              <a:buChar char="•"/>
            </a:pPr>
            <a:r>
              <a:rPr lang="en-US" altLang="en-US" sz="2000" dirty="0">
                <a:solidFill>
                  <a:srgbClr val="131A6D"/>
                </a:solidFill>
              </a:rPr>
              <a:t>Doctor’s Services</a:t>
            </a:r>
          </a:p>
          <a:p>
            <a:pPr indent="-285750" eaLnBrk="1" hangingPunct="1">
              <a:lnSpc>
                <a:spcPct val="150000"/>
              </a:lnSpc>
              <a:buFont typeface="Arial" panose="020B0604020202020204" pitchFamily="34" charset="0"/>
              <a:buChar char="•"/>
            </a:pPr>
            <a:r>
              <a:rPr lang="en-US" altLang="en-US" sz="2000" dirty="0">
                <a:solidFill>
                  <a:srgbClr val="131A6D"/>
                </a:solidFill>
              </a:rPr>
              <a:t>Outpatient Care</a:t>
            </a:r>
          </a:p>
          <a:p>
            <a:pPr indent="-285750" eaLnBrk="1" hangingPunct="1">
              <a:lnSpc>
                <a:spcPct val="150000"/>
              </a:lnSpc>
              <a:buFont typeface="Arial" panose="020B0604020202020204" pitchFamily="34" charset="0"/>
              <a:buChar char="•"/>
            </a:pPr>
            <a:r>
              <a:rPr lang="en-US" altLang="en-US" sz="2000" dirty="0">
                <a:solidFill>
                  <a:srgbClr val="131A6D"/>
                </a:solidFill>
              </a:rPr>
              <a:t>Home Health Services</a:t>
            </a:r>
          </a:p>
          <a:p>
            <a:pPr indent="-285750" eaLnBrk="1" hangingPunct="1">
              <a:lnSpc>
                <a:spcPct val="150000"/>
              </a:lnSpc>
              <a:buFont typeface="Arial" panose="020B0604020202020204" pitchFamily="34" charset="0"/>
              <a:buChar char="•"/>
            </a:pPr>
            <a:r>
              <a:rPr lang="en-US" altLang="en-US" sz="2000" dirty="0">
                <a:solidFill>
                  <a:srgbClr val="131A6D"/>
                </a:solidFill>
              </a:rPr>
              <a:t>Preventative</a:t>
            </a:r>
          </a:p>
          <a:p>
            <a:pPr indent="-285750" eaLnBrk="1" hangingPunct="1">
              <a:lnSpc>
                <a:spcPct val="150000"/>
              </a:lnSpc>
              <a:buFont typeface="Arial" panose="020B0604020202020204" pitchFamily="34" charset="0"/>
              <a:buChar char="•"/>
            </a:pPr>
            <a:r>
              <a:rPr lang="en-US" altLang="en-US" sz="2000" dirty="0">
                <a:solidFill>
                  <a:srgbClr val="131A6D"/>
                </a:solidFill>
              </a:rPr>
              <a:t>DME</a:t>
            </a:r>
          </a:p>
          <a:p>
            <a:pPr indent="-285750" eaLnBrk="1" hangingPunct="1">
              <a:lnSpc>
                <a:spcPct val="150000"/>
              </a:lnSpc>
              <a:buFont typeface="Arial" panose="020B0604020202020204" pitchFamily="34" charset="0"/>
              <a:buChar char="•"/>
            </a:pPr>
            <a:r>
              <a:rPr lang="en-US" altLang="en-US" sz="2000" dirty="0">
                <a:solidFill>
                  <a:srgbClr val="131A6D"/>
                </a:solidFill>
              </a:rPr>
              <a:t>Outpatient Mental Health Care</a:t>
            </a:r>
          </a:p>
          <a:p>
            <a:pPr indent="-285750" eaLnBrk="1" hangingPunct="1">
              <a:lnSpc>
                <a:spcPct val="150000"/>
              </a:lnSpc>
              <a:buFont typeface="Arial" panose="020B0604020202020204" pitchFamily="34" charset="0"/>
              <a:buChar char="•"/>
            </a:pPr>
            <a:r>
              <a:rPr lang="en-US" altLang="en-US" sz="2000" dirty="0">
                <a:solidFill>
                  <a:srgbClr val="131A6D"/>
                </a:solidFill>
              </a:rPr>
              <a:t>Outpatient hospital services</a:t>
            </a:r>
          </a:p>
          <a:p>
            <a:pPr indent="-285750" eaLnBrk="1" hangingPunct="1">
              <a:lnSpc>
                <a:spcPct val="150000"/>
              </a:lnSpc>
              <a:buFont typeface="Arial" panose="020B0604020202020204" pitchFamily="34" charset="0"/>
              <a:buChar char="•"/>
            </a:pPr>
            <a:r>
              <a:rPr lang="en-US" altLang="en-US" sz="2000" dirty="0">
                <a:solidFill>
                  <a:srgbClr val="131A6D"/>
                </a:solidFill>
              </a:rPr>
              <a:t>Physical Therapy</a:t>
            </a:r>
          </a:p>
          <a:p>
            <a:pPr indent="-285750" eaLnBrk="1" hangingPunct="1">
              <a:lnSpc>
                <a:spcPct val="150000"/>
              </a:lnSpc>
              <a:buFont typeface="Arial" panose="020B0604020202020204" pitchFamily="34" charset="0"/>
              <a:buChar char="•"/>
            </a:pPr>
            <a:r>
              <a:rPr lang="en-US" altLang="en-US" sz="2000" dirty="0">
                <a:solidFill>
                  <a:srgbClr val="131A6D"/>
                </a:solidFill>
              </a:rPr>
              <a:t>Transplant and Immunosuppressive Drugs</a:t>
            </a:r>
          </a:p>
        </p:txBody>
      </p:sp>
      <p:sp>
        <p:nvSpPr>
          <p:cNvPr id="9" name="TextBox 8">
            <a:extLst>
              <a:ext uri="{FF2B5EF4-FFF2-40B4-BE49-F238E27FC236}">
                <a16:creationId xmlns:a16="http://schemas.microsoft.com/office/drawing/2014/main" id="{AB3BC12F-DB4F-4B4D-94B1-222A29A70E55}"/>
              </a:ext>
            </a:extLst>
          </p:cNvPr>
          <p:cNvSpPr txBox="1"/>
          <p:nvPr/>
        </p:nvSpPr>
        <p:spPr>
          <a:xfrm>
            <a:off x="1123950" y="981943"/>
            <a:ext cx="6896100" cy="584775"/>
          </a:xfrm>
          <a:prstGeom prst="rect">
            <a:avLst/>
          </a:prstGeom>
          <a:noFill/>
          <a:effectLst/>
        </p:spPr>
        <p:txBody>
          <a:bodyPr wrap="square">
            <a:spAutoFit/>
          </a:bodyPr>
          <a:lstStyle/>
          <a:p>
            <a:pPr algn="ctr" eaLnBrk="1" hangingPunct="1">
              <a:spcBef>
                <a:spcPct val="50000"/>
              </a:spcBef>
              <a:buFontTx/>
              <a:buNone/>
            </a:pPr>
            <a:r>
              <a:rPr lang="en-US" altLang="en-US" sz="3200" b="1">
                <a:solidFill>
                  <a:srgbClr val="000066"/>
                </a:solidFill>
              </a:rPr>
              <a:t>Part B Medical Insurance</a:t>
            </a:r>
          </a:p>
        </p:txBody>
      </p:sp>
      <p:pic>
        <p:nvPicPr>
          <p:cNvPr id="3" name="Picture 2" descr="A picture containing person, person, wearing, older&#10;&#10;Description automatically generated">
            <a:extLst>
              <a:ext uri="{FF2B5EF4-FFF2-40B4-BE49-F238E27FC236}">
                <a16:creationId xmlns:a16="http://schemas.microsoft.com/office/drawing/2014/main" id="{3F21DBE8-A0F7-4E26-AA0A-C4558D460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292" y="2133600"/>
            <a:ext cx="3622993" cy="2417954"/>
          </a:xfrm>
          <a:prstGeom prst="rect">
            <a:avLst/>
          </a:prstGeom>
          <a:effectLst>
            <a:softEdge rad="31750"/>
          </a:effectLst>
        </p:spPr>
      </p:pic>
      <p:grpSp>
        <p:nvGrpSpPr>
          <p:cNvPr id="11" name="Group 10">
            <a:extLst>
              <a:ext uri="{FF2B5EF4-FFF2-40B4-BE49-F238E27FC236}">
                <a16:creationId xmlns:a16="http://schemas.microsoft.com/office/drawing/2014/main" id="{42E3D90D-4DAC-4BA4-B435-B7F25C2C36EB}"/>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2D25DD5F-3E01-4A83-A958-F26FF885425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3453AFC-8539-4695-942C-5B8A9611FEF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6BAFEC19-0302-44A3-8D8C-96FA0E5D1B7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735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A464BFB-5844-495C-B28D-35395FFCA7B6}"/>
              </a:ext>
            </a:extLst>
          </p:cNvPr>
          <p:cNvSpPr txBox="1"/>
          <p:nvPr/>
        </p:nvSpPr>
        <p:spPr>
          <a:xfrm>
            <a:off x="1552575" y="1117346"/>
            <a:ext cx="603885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000066"/>
                </a:solidFill>
                <a:latin typeface="Arial"/>
                <a:cs typeface="Arial"/>
              </a:rPr>
              <a:t>Part B Medical Insurance</a:t>
            </a:r>
          </a:p>
        </p:txBody>
      </p:sp>
      <p:sp>
        <p:nvSpPr>
          <p:cNvPr id="2" name="Rectangle 1">
            <a:extLst>
              <a:ext uri="{FF2B5EF4-FFF2-40B4-BE49-F238E27FC236}">
                <a16:creationId xmlns:a16="http://schemas.microsoft.com/office/drawing/2014/main" id="{3AF8501A-314B-4055-9E5A-6B92B320DA18}"/>
              </a:ext>
            </a:extLst>
          </p:cNvPr>
          <p:cNvSpPr/>
          <p:nvPr/>
        </p:nvSpPr>
        <p:spPr>
          <a:xfrm>
            <a:off x="669757" y="3097177"/>
            <a:ext cx="4724401"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737970" y="3093490"/>
            <a:ext cx="4971449" cy="2286000"/>
          </a:xfrm>
          <a:prstGeom prst="rect">
            <a:avLst/>
          </a:prstGeom>
          <a:noFill/>
          <a:effectLst/>
        </p:spPr>
        <p:txBody>
          <a:bodyPr wrap="square" lIns="45720" tIns="45720" rIns="45720" bIns="45720" rtlCol="0" anchor="ctr">
            <a:noAutofit/>
          </a:bodyPr>
          <a:lstStyle/>
          <a:p>
            <a:pPr eaLnBrk="1" hangingPunct="1">
              <a:lnSpc>
                <a:spcPct val="150000"/>
              </a:lnSpc>
            </a:pPr>
            <a:r>
              <a:rPr lang="en-US" altLang="en-US" sz="2000" b="1" dirty="0">
                <a:solidFill>
                  <a:srgbClr val="FF0000"/>
                </a:solidFill>
                <a:latin typeface="Arial"/>
                <a:cs typeface="Arial"/>
              </a:rPr>
              <a:t>In 2021, Medicare added coverage for:</a:t>
            </a:r>
            <a:endParaRPr lang="en-US" b="1" dirty="0">
              <a:solidFill>
                <a:srgbClr val="FF0000"/>
              </a:solidFill>
            </a:endParaRPr>
          </a:p>
          <a:p>
            <a:pPr marL="342900" indent="-342900">
              <a:lnSpc>
                <a:spcPct val="150000"/>
              </a:lnSpc>
              <a:buFont typeface="Arial" panose="020B0604020202020204" pitchFamily="34" charset="0"/>
              <a:buChar char="•"/>
            </a:pPr>
            <a:r>
              <a:rPr lang="en-US" altLang="en-US" sz="2000" dirty="0">
                <a:solidFill>
                  <a:srgbClr val="131A6D"/>
                </a:solidFill>
                <a:latin typeface="Arial"/>
                <a:cs typeface="Arial"/>
              </a:rPr>
              <a:t>Acupuncture for low back pain</a:t>
            </a:r>
            <a:endParaRPr lang="en-US" dirty="0">
              <a:latin typeface="Arial"/>
              <a:cs typeface="Arial"/>
            </a:endParaRPr>
          </a:p>
          <a:p>
            <a:pPr marL="342900" indent="-342900" eaLnBrk="1" hangingPunct="1">
              <a:lnSpc>
                <a:spcPct val="150000"/>
              </a:lnSpc>
              <a:buFont typeface="Arial" panose="020B0604020202020204" pitchFamily="34" charset="0"/>
              <a:buChar char="•"/>
            </a:pPr>
            <a:r>
              <a:rPr lang="en-US" altLang="en-US" sz="2000" dirty="0">
                <a:solidFill>
                  <a:srgbClr val="131A6D"/>
                </a:solidFill>
                <a:latin typeface="Arial"/>
                <a:cs typeface="Arial"/>
              </a:rPr>
              <a:t>Telehealth visits with providers </a:t>
            </a:r>
            <a:endParaRPr lang="en-US" altLang="en-US" sz="2000" dirty="0">
              <a:solidFill>
                <a:srgbClr val="131A6D"/>
              </a:solidFill>
              <a:cs typeface="Arial"/>
            </a:endParaRPr>
          </a:p>
          <a:p>
            <a:pPr marL="342900" indent="-342900" eaLnBrk="1" hangingPunct="1">
              <a:lnSpc>
                <a:spcPct val="150000"/>
              </a:lnSpc>
              <a:buFont typeface="Arial" panose="020B0604020202020204" pitchFamily="34" charset="0"/>
              <a:buChar char="•"/>
            </a:pPr>
            <a:r>
              <a:rPr lang="en-US" altLang="en-US" sz="2000" dirty="0">
                <a:solidFill>
                  <a:srgbClr val="131A6D"/>
                </a:solidFill>
                <a:latin typeface="Arial"/>
                <a:cs typeface="Arial"/>
              </a:rPr>
              <a:t>Virtual check-ins for follow-ups</a:t>
            </a:r>
          </a:p>
          <a:p>
            <a:pPr eaLnBrk="1" hangingPunct="1"/>
            <a:endParaRPr lang="en-US" altLang="en-US" sz="2000" b="1">
              <a:solidFill>
                <a:srgbClr val="FF0000"/>
              </a:solidFill>
            </a:endParaRPr>
          </a:p>
        </p:txBody>
      </p:sp>
      <p:pic>
        <p:nvPicPr>
          <p:cNvPr id="9" name="Picture 8" descr="A screenshot of a social media post&#10;&#10;Description automatically generated">
            <a:extLst>
              <a:ext uri="{FF2B5EF4-FFF2-40B4-BE49-F238E27FC236}">
                <a16:creationId xmlns:a16="http://schemas.microsoft.com/office/drawing/2014/main" id="{9B315A6A-7EA9-40A9-94F8-5EBE3E29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728" y="2285735"/>
            <a:ext cx="3047999" cy="3901720"/>
          </a:xfrm>
          <a:prstGeom prst="rect">
            <a:avLst/>
          </a:prstGeom>
          <a:ln w="38100">
            <a:solidFill>
              <a:srgbClr val="3C5899"/>
            </a:solidFill>
          </a:ln>
        </p:spPr>
      </p:pic>
      <p:grpSp>
        <p:nvGrpSpPr>
          <p:cNvPr id="12" name="Group 11">
            <a:extLst>
              <a:ext uri="{FF2B5EF4-FFF2-40B4-BE49-F238E27FC236}">
                <a16:creationId xmlns:a16="http://schemas.microsoft.com/office/drawing/2014/main" id="{63F8BB76-051B-4B0F-848E-5153BDE6DAC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3802FEC2-A2E2-4212-8EE6-BFD93F70B25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5846933-63AB-4B02-9269-90E28B94F5F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919C23BE-D454-4A23-A98A-91A1BE0006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15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Licensed Agent</a:t>
            </a: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08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2" y="2743200"/>
            <a:ext cx="7511407" cy="3699811"/>
          </a:xfrm>
          <a:prstGeom prst="rect">
            <a:avLst/>
          </a:prstGeom>
          <a:noFill/>
          <a:effectLst/>
        </p:spPr>
        <p:txBody>
          <a:bodyPr wrap="square" lIns="45720" tIns="45720" rIns="45720" bIns="45720" rtlCol="0" anchor="ctr">
            <a:noAutofit/>
          </a:bodyPr>
          <a:lstStyle/>
          <a:p>
            <a:pPr algn="ctr" eaLnBrk="1" hangingPunct="1">
              <a:spcBef>
                <a:spcPct val="50000"/>
              </a:spcBef>
              <a:buFontTx/>
              <a:buNone/>
            </a:pPr>
            <a:endParaRPr lang="en-US" altLang="en-US" b="1" dirty="0"/>
          </a:p>
          <a:p>
            <a:pPr eaLnBrk="1" hangingPunct="1"/>
            <a:endParaRPr lang="en-US" altLang="en-US" sz="1600" b="1" dirty="0">
              <a:solidFill>
                <a:srgbClr val="000066"/>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Most will pay the standard premium of $174.70</a:t>
            </a:r>
            <a:endParaRPr lang="en-US" altLang="en-US" sz="2000" dirty="0">
              <a:solidFill>
                <a:srgbClr val="131A6D"/>
              </a:solidFill>
              <a:cs typeface="Arial"/>
            </a:endParaRP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Those with higher incomes could pay up to $594 per month for Part B.  Based on income reported to IRS two years ago.</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People with limited incomes who are receiving assistance will pay a lesser amount based on the level of assistance they are receiving.</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10% penalty for every 12-month period eligible but didn’t enroll.</a:t>
            </a:r>
          </a:p>
          <a:p>
            <a:pPr eaLnBrk="1" hangingPunct="1"/>
            <a:endParaRPr lang="en-US" altLang="en-US" sz="2400" b="1" dirty="0"/>
          </a:p>
          <a:p>
            <a:pPr eaLnBrk="1" hangingPunct="1"/>
            <a:endParaRPr lang="en-US" altLang="en-US" sz="2400" dirty="0">
              <a:solidFill>
                <a:srgbClr val="131A6D"/>
              </a:solidFill>
            </a:endParaRPr>
          </a:p>
          <a:p>
            <a:pPr algn="ctr" eaLnBrk="1" hangingPunct="1">
              <a:spcBef>
                <a:spcPct val="50000"/>
              </a:spcBef>
              <a:buFontTx/>
              <a:buNone/>
            </a:pPr>
            <a:endParaRPr lang="en-US" altLang="en-US" sz="1600"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effectLst/>
              <a:uLnTx/>
              <a:uFillTx/>
              <a:cs typeface="Arial" panose="020B0604020202020204" pitchFamily="34" charset="0"/>
            </a:endParaRPr>
          </a:p>
        </p:txBody>
      </p:sp>
      <p:sp>
        <p:nvSpPr>
          <p:cNvPr id="9" name="TextBox 8">
            <a:extLst>
              <a:ext uri="{FF2B5EF4-FFF2-40B4-BE49-F238E27FC236}">
                <a16:creationId xmlns:a16="http://schemas.microsoft.com/office/drawing/2014/main" id="{7F4D1A44-F9F4-4BBC-B20E-4E8CFB90B1D2}"/>
              </a:ext>
            </a:extLst>
          </p:cNvPr>
          <p:cNvSpPr txBox="1"/>
          <p:nvPr/>
        </p:nvSpPr>
        <p:spPr>
          <a:xfrm>
            <a:off x="2419350" y="990600"/>
            <a:ext cx="430530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FF0000"/>
                </a:solidFill>
                <a:latin typeface="Arial"/>
                <a:cs typeface="Arial"/>
              </a:rPr>
              <a:t>2024</a:t>
            </a:r>
            <a:r>
              <a:rPr lang="en-US" altLang="en-US" sz="3200" b="1" dirty="0">
                <a:solidFill>
                  <a:srgbClr val="000066"/>
                </a:solidFill>
                <a:latin typeface="Arial"/>
                <a:cs typeface="Arial"/>
              </a:rPr>
              <a:t> Part B Premium</a:t>
            </a:r>
          </a:p>
        </p:txBody>
      </p:sp>
      <p:grpSp>
        <p:nvGrpSpPr>
          <p:cNvPr id="11" name="Group 10">
            <a:extLst>
              <a:ext uri="{FF2B5EF4-FFF2-40B4-BE49-F238E27FC236}">
                <a16:creationId xmlns:a16="http://schemas.microsoft.com/office/drawing/2014/main" id="{989C8611-65FE-4A63-B6AE-33E5B3FE45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B811932B-73AD-4748-BC2D-C06C1705020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DD6E8F-D551-4F67-B3F1-5E34FF78DE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3E49C5DF-EC9F-4AD8-95D5-5E8199B641F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46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80F5DD-B313-4A44-BA80-74154119508F}"/>
              </a:ext>
            </a:extLst>
          </p:cNvPr>
          <p:cNvSpPr/>
          <p:nvPr/>
        </p:nvSpPr>
        <p:spPr>
          <a:xfrm>
            <a:off x="0" y="4354"/>
            <a:ext cx="9144000" cy="6858000"/>
          </a:xfrm>
          <a:prstGeom prst="rect">
            <a:avLst/>
          </a:prstGeom>
          <a:gradFill flip="none" rotWithShape="1">
            <a:gsLst>
              <a:gs pos="0">
                <a:schemeClr val="bg1"/>
              </a:gs>
              <a:gs pos="76000">
                <a:srgbClr val="E1E1E1"/>
              </a:gs>
              <a:gs pos="21000">
                <a:srgbClr val="F8F8F8"/>
              </a:gs>
              <a:gs pos="100000">
                <a:srgbClr val="C8C8C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F59A7FF1-9C98-4077-B314-8BE734C34D2D}"/>
              </a:ext>
            </a:extLst>
          </p:cNvPr>
          <p:cNvSpPr txBox="1"/>
          <p:nvPr/>
        </p:nvSpPr>
        <p:spPr>
          <a:xfrm>
            <a:off x="2286000" y="990600"/>
            <a:ext cx="4572000" cy="584775"/>
          </a:xfrm>
          <a:prstGeom prst="rect">
            <a:avLst/>
          </a:prstGeom>
          <a:noFill/>
          <a:effectLst/>
        </p:spPr>
        <p:txBody>
          <a:bodyPr wrap="square">
            <a:spAutoFit/>
          </a:bodyPr>
          <a:lstStyle/>
          <a:p>
            <a:pPr eaLnBrk="1" hangingPunct="1">
              <a:spcBef>
                <a:spcPct val="50000"/>
              </a:spcBef>
              <a:buFontTx/>
              <a:buNone/>
            </a:pPr>
            <a:r>
              <a:rPr lang="en-US" altLang="en-US" sz="3200" b="1">
                <a:solidFill>
                  <a:srgbClr val="000066"/>
                </a:solidFill>
              </a:rPr>
              <a:t>Part B Medical Cost</a:t>
            </a:r>
          </a:p>
        </p:txBody>
      </p:sp>
      <p:pic>
        <p:nvPicPr>
          <p:cNvPr id="3" name="Picture 2" descr="A person using a calculator&#10;&#10;Description automatically generated with medium confidence">
            <a:extLst>
              <a:ext uri="{FF2B5EF4-FFF2-40B4-BE49-F238E27FC236}">
                <a16:creationId xmlns:a16="http://schemas.microsoft.com/office/drawing/2014/main" id="{1E8D8CAF-FF69-4789-813B-749C02220FCC}"/>
              </a:ext>
            </a:extLst>
          </p:cNvPr>
          <p:cNvPicPr>
            <a:picLocks noChangeAspect="1"/>
          </p:cNvPicPr>
          <p:nvPr/>
        </p:nvPicPr>
        <p:blipFill rotWithShape="1">
          <a:blip r:embed="rId3">
            <a:extLst>
              <a:ext uri="{28A0092B-C50C-407E-A947-70E740481C1C}">
                <a14:useLocalDpi xmlns:a14="http://schemas.microsoft.com/office/drawing/2010/main" val="0"/>
              </a:ext>
            </a:extLst>
          </a:blip>
          <a:srcRect t="1250" b="55000"/>
          <a:stretch/>
        </p:blipFill>
        <p:spPr>
          <a:xfrm>
            <a:off x="0" y="4186646"/>
            <a:ext cx="9144000" cy="2667000"/>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854427" y="1815222"/>
            <a:ext cx="7835458" cy="2371424"/>
          </a:xfrm>
          <a:prstGeom prst="rect">
            <a:avLst/>
          </a:prstGeom>
          <a:noFill/>
          <a:effectLst/>
        </p:spPr>
        <p:txBody>
          <a:bodyPr wrap="square" lIns="45720" tIns="45720" rIns="45720" bIns="45720" rtlCol="0" anchor="ctr">
            <a:noAutofit/>
          </a:bodyPr>
          <a:lstStyle/>
          <a:p>
            <a:pPr eaLnBrk="1" hangingPunct="1">
              <a:lnSpc>
                <a:spcPct val="150000"/>
              </a:lnSpc>
              <a:spcBef>
                <a:spcPct val="50000"/>
              </a:spcBef>
              <a:buFontTx/>
              <a:buNone/>
            </a:pPr>
            <a:endParaRPr lang="en-US" altLang="en-US" sz="2000" b="1" dirty="0">
              <a:solidFill>
                <a:srgbClr val="000066"/>
              </a:solidFill>
            </a:endParaRPr>
          </a:p>
          <a:p>
            <a:pPr marL="285750" indent="-285750" eaLnBrk="1" hangingPunct="1">
              <a:lnSpc>
                <a:spcPct val="150000"/>
              </a:lnSpc>
              <a:buFont typeface="Arial" panose="020B0604020202020204" pitchFamily="34" charset="0"/>
              <a:buChar char="•"/>
            </a:pPr>
            <a:r>
              <a:rPr lang="en-US" altLang="en-US" sz="2000" b="1" dirty="0">
                <a:latin typeface="Arial"/>
                <a:cs typeface="Arial"/>
              </a:rPr>
              <a:t> </a:t>
            </a:r>
            <a:r>
              <a:rPr lang="en-US" altLang="en-US" sz="2000" b="1" dirty="0">
                <a:solidFill>
                  <a:srgbClr val="FF0000"/>
                </a:solidFill>
                <a:latin typeface="Arial"/>
                <a:cs typeface="Arial"/>
              </a:rPr>
              <a:t>2024</a:t>
            </a:r>
            <a:r>
              <a:rPr lang="en-US" altLang="en-US" sz="2000" dirty="0">
                <a:latin typeface="Arial"/>
                <a:cs typeface="Arial"/>
              </a:rPr>
              <a:t> </a:t>
            </a:r>
            <a:r>
              <a:rPr lang="en-US" altLang="en-US" sz="2000" dirty="0">
                <a:solidFill>
                  <a:srgbClr val="131A6D"/>
                </a:solidFill>
                <a:latin typeface="Arial"/>
                <a:cs typeface="Arial"/>
              </a:rPr>
              <a:t>Part B $240 deductible,1 time per year</a:t>
            </a: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Medicare pays 80% of approved charges </a:t>
            </a:r>
            <a:endParaRPr lang="en-US" altLang="en-US" sz="2000" dirty="0">
              <a:solidFill>
                <a:srgbClr val="131A6D"/>
              </a:solidFill>
              <a:cs typeface="Arial"/>
            </a:endParaRPr>
          </a:p>
          <a:p>
            <a:pPr eaLnBrk="1" hangingPunct="1">
              <a:lnSpc>
                <a:spcPct val="150000"/>
              </a:lnSpc>
            </a:pPr>
            <a:r>
              <a:rPr lang="en-US" altLang="en-US" sz="2000" dirty="0">
                <a:solidFill>
                  <a:srgbClr val="131A6D"/>
                </a:solidFill>
                <a:latin typeface="Arial"/>
                <a:cs typeface="Arial"/>
              </a:rPr>
              <a:t>     on covered benefit</a:t>
            </a: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You are responsible for 20% of remaining cost  </a:t>
            </a:r>
            <a:endParaRPr lang="en-US" altLang="en-US" sz="2000" dirty="0">
              <a:solidFill>
                <a:srgbClr val="131A6D"/>
              </a:solidFil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Excess charges over and beyond Medicare approved amounts</a:t>
            </a:r>
          </a:p>
          <a:p>
            <a:pPr eaLnBrk="1" hangingPunct="1">
              <a:spcBef>
                <a:spcPct val="50000"/>
              </a:spcBef>
              <a:buFontTx/>
              <a:buNone/>
            </a:pPr>
            <a:endParaRPr lang="en-US" altLang="en-US"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15" name="Group 14">
            <a:extLst>
              <a:ext uri="{FF2B5EF4-FFF2-40B4-BE49-F238E27FC236}">
                <a16:creationId xmlns:a16="http://schemas.microsoft.com/office/drawing/2014/main" id="{42845561-4238-4128-8147-128103F84C2F}"/>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669651FF-E2C6-473D-9069-EBF19AE267A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B611484-05A3-4B55-8666-D7F00A5AE44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8" name="Flowchart: Process 17">
              <a:extLst>
                <a:ext uri="{FF2B5EF4-FFF2-40B4-BE49-F238E27FC236}">
                  <a16:creationId xmlns:a16="http://schemas.microsoft.com/office/drawing/2014/main" id="{87CD9E9C-D604-49E6-A401-1BC5C81E3B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4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A9AA9EBE-41C0-49AC-B8D2-9BE73EC9ACC7}"/>
              </a:ext>
            </a:extLst>
          </p:cNvPr>
          <p:cNvSpPr txBox="1">
            <a:spLocks noChangeArrowheads="1"/>
          </p:cNvSpPr>
          <p:nvPr/>
        </p:nvSpPr>
        <p:spPr bwMode="auto">
          <a:xfrm>
            <a:off x="887931" y="1096811"/>
            <a:ext cx="739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9" name="Picture 8" descr="A picture containing building, ground, cement&#10;&#10;Description automatically generated">
            <a:extLst>
              <a:ext uri="{FF2B5EF4-FFF2-40B4-BE49-F238E27FC236}">
                <a16:creationId xmlns:a16="http://schemas.microsoft.com/office/drawing/2014/main" id="{ABCCF9F1-40BD-44F5-824F-3F4B9FA3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1868"/>
            <a:ext cx="9155631" cy="4005589"/>
          </a:xfrm>
          <a:prstGeom prst="rect">
            <a:avLst/>
          </a:prstGeom>
        </p:spPr>
      </p:pic>
      <p:grpSp>
        <p:nvGrpSpPr>
          <p:cNvPr id="10" name="Group 9">
            <a:extLst>
              <a:ext uri="{FF2B5EF4-FFF2-40B4-BE49-F238E27FC236}">
                <a16:creationId xmlns:a16="http://schemas.microsoft.com/office/drawing/2014/main" id="{E5528CA7-271B-42BD-AE4B-40DF8FB14ED0}"/>
              </a:ext>
            </a:extLst>
          </p:cNvPr>
          <p:cNvGrpSpPr/>
          <p:nvPr/>
        </p:nvGrpSpPr>
        <p:grpSpPr>
          <a:xfrm>
            <a:off x="4038600" y="2971800"/>
            <a:ext cx="3733800" cy="2520968"/>
            <a:chOff x="4876800" y="3068831"/>
            <a:chExt cx="3733800" cy="2520968"/>
          </a:xfrm>
        </p:grpSpPr>
        <p:sp>
          <p:nvSpPr>
            <p:cNvPr id="2" name="TextBox 1">
              <a:extLst>
                <a:ext uri="{FF2B5EF4-FFF2-40B4-BE49-F238E27FC236}">
                  <a16:creationId xmlns:a16="http://schemas.microsoft.com/office/drawing/2014/main" id="{73ED6FEA-9869-46A1-A460-A68D80A23E25}"/>
                </a:ext>
              </a:extLst>
            </p:cNvPr>
            <p:cNvSpPr txBox="1"/>
            <p:nvPr/>
          </p:nvSpPr>
          <p:spPr>
            <a:xfrm>
              <a:off x="4910088" y="4851135"/>
              <a:ext cx="1447800" cy="738664"/>
            </a:xfrm>
            <a:prstGeom prst="rect">
              <a:avLst/>
            </a:prstGeom>
            <a:noFill/>
          </p:spPr>
          <p:txBody>
            <a:bodyPr wrap="square" rtlCol="0">
              <a:spAutoFit/>
            </a:bodyPr>
            <a:lstStyle/>
            <a:p>
              <a:r>
                <a:rPr lang="en-US" sz="4200" b="1">
                  <a:solidFill>
                    <a:srgbClr val="FFCC00"/>
                  </a:solidFill>
                </a:rPr>
                <a:t>YES!</a:t>
              </a:r>
            </a:p>
          </p:txBody>
        </p:sp>
        <p:sp>
          <p:nvSpPr>
            <p:cNvPr id="35843" name="Text Box 6">
              <a:extLst>
                <a:ext uri="{FF2B5EF4-FFF2-40B4-BE49-F238E27FC236}">
                  <a16:creationId xmlns:a16="http://schemas.microsoft.com/office/drawing/2014/main" id="{806E24E7-6061-48C5-BCFB-EB1C99AB50DA}"/>
                </a:ext>
              </a:extLst>
            </p:cNvPr>
            <p:cNvSpPr txBox="1">
              <a:spLocks noChangeArrowheads="1"/>
            </p:cNvSpPr>
            <p:nvPr/>
          </p:nvSpPr>
          <p:spPr bwMode="auto">
            <a:xfrm>
              <a:off x="4876800" y="3068831"/>
              <a:ext cx="3733800" cy="15696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p3d>
                <a:bevelT w="63500"/>
                <a:bevelB w="0"/>
              </a:sp3d>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a:solidFill>
                    <a:schemeClr val="bg1"/>
                  </a:solidFill>
                </a:rPr>
                <a:t>Is there a way to cover what Original Medicare doesn’t?</a:t>
              </a:r>
            </a:p>
          </p:txBody>
        </p:sp>
      </p:grpSp>
      <p:grpSp>
        <p:nvGrpSpPr>
          <p:cNvPr id="11" name="Group 10">
            <a:extLst>
              <a:ext uri="{FF2B5EF4-FFF2-40B4-BE49-F238E27FC236}">
                <a16:creationId xmlns:a16="http://schemas.microsoft.com/office/drawing/2014/main" id="{CA02B565-DEE8-4B4E-BE60-9031CFA3C259}"/>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3DF3DAC6-C443-420E-9C76-30C4277938B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0112A5B-A73E-446F-B01A-9624134B39D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AD3A230A-9DAD-458E-9D70-79A5609C648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36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72E9DA10-8357-4CFE-836E-7E646FF3F75D}"/>
              </a:ext>
            </a:extLst>
          </p:cNvPr>
          <p:cNvSpPr txBox="1">
            <a:spLocks noChangeArrowheads="1"/>
          </p:cNvSpPr>
          <p:nvPr/>
        </p:nvSpPr>
        <p:spPr bwMode="auto">
          <a:xfrm>
            <a:off x="0" y="11637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(Medicare Supplement)</a:t>
            </a:r>
          </a:p>
        </p:txBody>
      </p:sp>
      <p:sp>
        <p:nvSpPr>
          <p:cNvPr id="9" name="Text Box 9">
            <a:extLst>
              <a:ext uri="{FF2B5EF4-FFF2-40B4-BE49-F238E27FC236}">
                <a16:creationId xmlns:a16="http://schemas.microsoft.com/office/drawing/2014/main" id="{B59AF4D9-1E3A-4B1F-86BC-66B0C0AA50BE}"/>
              </a:ext>
            </a:extLst>
          </p:cNvPr>
          <p:cNvSpPr txBox="1">
            <a:spLocks noChangeArrowheads="1"/>
          </p:cNvSpPr>
          <p:nvPr/>
        </p:nvSpPr>
        <p:spPr bwMode="auto">
          <a:xfrm>
            <a:off x="838200" y="4648200"/>
            <a:ext cx="7620000" cy="172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None/>
            </a:pPr>
            <a:r>
              <a:rPr lang="en-US" altLang="en-US" sz="2000">
                <a:solidFill>
                  <a:srgbClr val="131A6D"/>
                </a:solidFill>
              </a:rPr>
              <a:t>Supplemental health insurance.</a:t>
            </a:r>
          </a:p>
          <a:p>
            <a:pPr eaLnBrk="1" hangingPunct="1">
              <a:lnSpc>
                <a:spcPct val="150000"/>
              </a:lnSpc>
              <a:spcBef>
                <a:spcPct val="50000"/>
              </a:spcBef>
              <a:buClrTx/>
              <a:buSzTx/>
              <a:buNone/>
            </a:pPr>
            <a:r>
              <a:rPr lang="en-US" altLang="en-US" sz="2000">
                <a:solidFill>
                  <a:srgbClr val="131A6D"/>
                </a:solidFill>
              </a:rPr>
              <a:t>Provided by private insurance companies. </a:t>
            </a:r>
          </a:p>
          <a:p>
            <a:pPr eaLnBrk="1" hangingPunct="1">
              <a:lnSpc>
                <a:spcPct val="150000"/>
              </a:lnSpc>
              <a:spcBef>
                <a:spcPct val="50000"/>
              </a:spcBef>
              <a:buClrTx/>
              <a:buSzTx/>
              <a:buNone/>
            </a:pPr>
            <a:r>
              <a:rPr lang="en-US" altLang="en-US" sz="2000">
                <a:solidFill>
                  <a:srgbClr val="131A6D"/>
                </a:solidFill>
              </a:rPr>
              <a:t>Covers some, or most of the costs that Medicare doesn’t.</a:t>
            </a:r>
          </a:p>
        </p:txBody>
      </p:sp>
      <p:sp>
        <p:nvSpPr>
          <p:cNvPr id="5" name="Rectangle 4">
            <a:extLst>
              <a:ext uri="{FF2B5EF4-FFF2-40B4-BE49-F238E27FC236}">
                <a16:creationId xmlns:a16="http://schemas.microsoft.com/office/drawing/2014/main" id="{B4C6127C-E9F3-46D6-95C8-9DCF68587D74}"/>
              </a:ext>
            </a:extLst>
          </p:cNvPr>
          <p:cNvSpPr/>
          <p:nvPr/>
        </p:nvSpPr>
        <p:spPr>
          <a:xfrm>
            <a:off x="2209800" y="2106217"/>
            <a:ext cx="4724400" cy="238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ed apples&#10;&#10;Description automatically generated with medium confidence">
            <a:extLst>
              <a:ext uri="{FF2B5EF4-FFF2-40B4-BE49-F238E27FC236}">
                <a16:creationId xmlns:a16="http://schemas.microsoft.com/office/drawing/2014/main" id="{50172B31-44D4-4CB8-AA7A-D572699ED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06217"/>
            <a:ext cx="3124200" cy="2389583"/>
          </a:xfrm>
          <a:prstGeom prst="rect">
            <a:avLst/>
          </a:prstGeom>
        </p:spPr>
      </p:pic>
      <p:grpSp>
        <p:nvGrpSpPr>
          <p:cNvPr id="10" name="Group 9">
            <a:extLst>
              <a:ext uri="{FF2B5EF4-FFF2-40B4-BE49-F238E27FC236}">
                <a16:creationId xmlns:a16="http://schemas.microsoft.com/office/drawing/2014/main" id="{975F6DCB-6C09-4696-A6F3-FD8D1F6E2BB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677192F4-DBA8-4457-A2FF-3ABCA21730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B2DBF0-2C24-4AAA-B947-4C7811CB88F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2C70844D-21C5-4602-8B74-4CD6DE8B998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50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1371600" y="1786589"/>
            <a:ext cx="6248400" cy="892629"/>
          </a:xfrm>
          <a:prstGeom prst="rect">
            <a:avLst/>
          </a:prstGeom>
          <a:noFill/>
          <a:effectLst/>
        </p:spPr>
        <p:txBody>
          <a:bodyPr wrap="square" lIns="45720" rIns="45720" rtlCol="0" anchor="ctr">
            <a:no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Myriad Pro"/>
              <a:ea typeface="+mn-ea"/>
              <a:cs typeface="+mn-cs"/>
            </a:endParaRPr>
          </a:p>
        </p:txBody>
      </p:sp>
      <p:grpSp>
        <p:nvGrpSpPr>
          <p:cNvPr id="9" name="Group 8">
            <a:extLst>
              <a:ext uri="{FF2B5EF4-FFF2-40B4-BE49-F238E27FC236}">
                <a16:creationId xmlns:a16="http://schemas.microsoft.com/office/drawing/2014/main" id="{AECB0B01-D7AD-408A-93EF-2107C118B143}"/>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E750DF2A-AB1D-485A-871F-798F8A07DD0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06081B-99B3-43F8-A65C-86B51EFF020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3" name="Flowchart: Process 12">
              <a:extLst>
                <a:ext uri="{FF2B5EF4-FFF2-40B4-BE49-F238E27FC236}">
                  <a16:creationId xmlns:a16="http://schemas.microsoft.com/office/drawing/2014/main" id="{03BDBD43-7C51-41A1-A552-CF0C552DAD6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B8767459-F0C0-4534-B3BD-CAB9372D24DA}"/>
              </a:ext>
            </a:extLst>
          </p:cNvPr>
          <p:cNvGraphicFramePr>
            <a:graphicFrameLocks noGrp="1"/>
          </p:cNvGraphicFramePr>
          <p:nvPr>
            <p:extLst>
              <p:ext uri="{D42A27DB-BD31-4B8C-83A1-F6EECF244321}">
                <p14:modId xmlns:p14="http://schemas.microsoft.com/office/powerpoint/2010/main" val="3059941511"/>
              </p:ext>
            </p:extLst>
          </p:nvPr>
        </p:nvGraphicFramePr>
        <p:xfrm>
          <a:off x="257492" y="711750"/>
          <a:ext cx="8629016" cy="4294165"/>
        </p:xfrm>
        <a:graphic>
          <a:graphicData uri="http://schemas.openxmlformats.org/drawingml/2006/table">
            <a:tbl>
              <a:tblPr firstRow="1" firstCol="1" bandRow="1">
                <a:tableStyleId>{5C22544A-7EE6-4342-B048-85BDC9FD1C3A}</a:tableStyleId>
              </a:tblPr>
              <a:tblGrid>
                <a:gridCol w="2411093">
                  <a:extLst>
                    <a:ext uri="{9D8B030D-6E8A-4147-A177-3AD203B41FA5}">
                      <a16:colId xmlns:a16="http://schemas.microsoft.com/office/drawing/2014/main" val="3597085871"/>
                    </a:ext>
                  </a:extLst>
                </a:gridCol>
                <a:gridCol w="570155">
                  <a:extLst>
                    <a:ext uri="{9D8B030D-6E8A-4147-A177-3AD203B41FA5}">
                      <a16:colId xmlns:a16="http://schemas.microsoft.com/office/drawing/2014/main" val="3986203898"/>
                    </a:ext>
                  </a:extLst>
                </a:gridCol>
                <a:gridCol w="451824">
                  <a:extLst>
                    <a:ext uri="{9D8B030D-6E8A-4147-A177-3AD203B41FA5}">
                      <a16:colId xmlns:a16="http://schemas.microsoft.com/office/drawing/2014/main" val="3241606453"/>
                    </a:ext>
                  </a:extLst>
                </a:gridCol>
                <a:gridCol w="677732">
                  <a:extLst>
                    <a:ext uri="{9D8B030D-6E8A-4147-A177-3AD203B41FA5}">
                      <a16:colId xmlns:a16="http://schemas.microsoft.com/office/drawing/2014/main" val="1647449924"/>
                    </a:ext>
                  </a:extLst>
                </a:gridCol>
                <a:gridCol w="613186">
                  <a:extLst>
                    <a:ext uri="{9D8B030D-6E8A-4147-A177-3AD203B41FA5}">
                      <a16:colId xmlns:a16="http://schemas.microsoft.com/office/drawing/2014/main" val="1046989650"/>
                    </a:ext>
                  </a:extLst>
                </a:gridCol>
                <a:gridCol w="763792">
                  <a:extLst>
                    <a:ext uri="{9D8B030D-6E8A-4147-A177-3AD203B41FA5}">
                      <a16:colId xmlns:a16="http://schemas.microsoft.com/office/drawing/2014/main" val="1814496097"/>
                    </a:ext>
                  </a:extLst>
                </a:gridCol>
                <a:gridCol w="656217">
                  <a:extLst>
                    <a:ext uri="{9D8B030D-6E8A-4147-A177-3AD203B41FA5}">
                      <a16:colId xmlns:a16="http://schemas.microsoft.com/office/drawing/2014/main" val="1334902467"/>
                    </a:ext>
                  </a:extLst>
                </a:gridCol>
                <a:gridCol w="623943">
                  <a:extLst>
                    <a:ext uri="{9D8B030D-6E8A-4147-A177-3AD203B41FA5}">
                      <a16:colId xmlns:a16="http://schemas.microsoft.com/office/drawing/2014/main" val="1335675727"/>
                    </a:ext>
                  </a:extLst>
                </a:gridCol>
                <a:gridCol w="613186">
                  <a:extLst>
                    <a:ext uri="{9D8B030D-6E8A-4147-A177-3AD203B41FA5}">
                      <a16:colId xmlns:a16="http://schemas.microsoft.com/office/drawing/2014/main" val="3420750288"/>
                    </a:ext>
                  </a:extLst>
                </a:gridCol>
                <a:gridCol w="623944">
                  <a:extLst>
                    <a:ext uri="{9D8B030D-6E8A-4147-A177-3AD203B41FA5}">
                      <a16:colId xmlns:a16="http://schemas.microsoft.com/office/drawing/2014/main" val="1660899264"/>
                    </a:ext>
                  </a:extLst>
                </a:gridCol>
                <a:gridCol w="623944">
                  <a:extLst>
                    <a:ext uri="{9D8B030D-6E8A-4147-A177-3AD203B41FA5}">
                      <a16:colId xmlns:a16="http://schemas.microsoft.com/office/drawing/2014/main" val="2607473634"/>
                    </a:ext>
                  </a:extLst>
                </a:gridCol>
              </a:tblGrid>
              <a:tr h="331739">
                <a:tc rowSpan="2">
                  <a:txBody>
                    <a:bodyPr/>
                    <a:lstStyle/>
                    <a:p>
                      <a:pPr marL="0" marR="0" algn="l">
                        <a:lnSpc>
                          <a:spcPct val="107000"/>
                        </a:lnSpc>
                        <a:spcBef>
                          <a:spcPts val="0"/>
                        </a:spcBef>
                        <a:spcAft>
                          <a:spcPts val="0"/>
                        </a:spcAft>
                      </a:pPr>
                      <a:r>
                        <a:rPr lang="en-US" sz="1200" dirty="0">
                          <a:effectLst/>
                        </a:rPr>
                        <a:t>Medigap Benefits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gridSpan="10">
                  <a:txBody>
                    <a:bodyPr/>
                    <a:lstStyle/>
                    <a:p>
                      <a:pPr marL="0" marR="0" algn="ctr">
                        <a:lnSpc>
                          <a:spcPct val="107000"/>
                        </a:lnSpc>
                        <a:spcBef>
                          <a:spcPts val="0"/>
                        </a:spcBef>
                        <a:spcAft>
                          <a:spcPts val="0"/>
                        </a:spcAft>
                      </a:pPr>
                      <a:r>
                        <a:rPr lang="en-US" sz="1200" dirty="0">
                          <a:effectLst/>
                        </a:rPr>
                        <a:t>Medigap Plans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11094"/>
                  </a:ext>
                </a:extLst>
              </a:tr>
              <a:tr h="206620">
                <a:tc vMerge="1">
                  <a:txBody>
                    <a:bodyPr/>
                    <a:lstStyle/>
                    <a:p>
                      <a:endParaRPr lang="en-US"/>
                    </a:p>
                  </a:txBody>
                  <a:tcPr/>
                </a:tc>
                <a:tc>
                  <a:txBody>
                    <a:bodyPr/>
                    <a:lstStyle/>
                    <a:p>
                      <a:pPr marL="0" marR="0" algn="ctr">
                        <a:lnSpc>
                          <a:spcPct val="107000"/>
                        </a:lnSpc>
                        <a:spcBef>
                          <a:spcPts val="0"/>
                        </a:spcBef>
                        <a:spcAft>
                          <a:spcPts val="0"/>
                        </a:spcAft>
                      </a:pPr>
                      <a:r>
                        <a:rPr lang="en-US" sz="1200">
                          <a:effectLst/>
                        </a:rPr>
                        <a:t>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F</a:t>
                      </a:r>
                      <a:r>
                        <a:rPr lang="en-US" sz="1200" u="sng">
                          <a:effectLst/>
                          <a:hlinkClick r:id="rId3" tooltip="*"/>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20279503"/>
                  </a:ext>
                </a:extLst>
              </a:tr>
              <a:tr h="661435">
                <a:tc>
                  <a:txBody>
                    <a:bodyPr/>
                    <a:lstStyle/>
                    <a:p>
                      <a:pPr marL="0" marR="0" algn="l">
                        <a:lnSpc>
                          <a:spcPct val="107000"/>
                        </a:lnSpc>
                        <a:spcBef>
                          <a:spcPts val="0"/>
                        </a:spcBef>
                        <a:spcAft>
                          <a:spcPts val="0"/>
                        </a:spcAft>
                      </a:pPr>
                      <a:r>
                        <a:rPr lang="en-US" sz="1200" dirty="0">
                          <a:effectLst/>
                        </a:rPr>
                        <a:t>Part A Coinsurance and hospital costs (Up to an additional 365 days after Medicare Benefits are used up)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507380946"/>
                  </a:ext>
                </a:extLst>
              </a:tr>
              <a:tr h="242716">
                <a:tc>
                  <a:txBody>
                    <a:bodyPr/>
                    <a:lstStyle/>
                    <a:p>
                      <a:pPr marL="0" marR="0" algn="l">
                        <a:lnSpc>
                          <a:spcPct val="107000"/>
                        </a:lnSpc>
                        <a:spcBef>
                          <a:spcPts val="0"/>
                        </a:spcBef>
                        <a:spcAft>
                          <a:spcPts val="0"/>
                        </a:spcAft>
                      </a:pPr>
                      <a:r>
                        <a:rPr lang="en-US" sz="1200" dirty="0">
                          <a:effectLst/>
                        </a:rPr>
                        <a:t>Part B (Coinsurance or </a:t>
                      </a:r>
                      <a:br>
                        <a:rPr lang="en-US" sz="1200" dirty="0">
                          <a:effectLst/>
                        </a:rPr>
                      </a:br>
                      <a:r>
                        <a:rPr lang="en-US" sz="1200" dirty="0">
                          <a:effectLst/>
                        </a:rPr>
                        <a:t>Copayment)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461844062"/>
                  </a:ext>
                </a:extLst>
              </a:tr>
              <a:tr h="244058">
                <a:tc>
                  <a:txBody>
                    <a:bodyPr/>
                    <a:lstStyle/>
                    <a:p>
                      <a:pPr marL="0" marR="0" algn="l">
                        <a:lnSpc>
                          <a:spcPct val="107000"/>
                        </a:lnSpc>
                        <a:spcBef>
                          <a:spcPts val="0"/>
                        </a:spcBef>
                        <a:spcAft>
                          <a:spcPts val="0"/>
                        </a:spcAft>
                      </a:pPr>
                      <a:r>
                        <a:rPr lang="en-US" sz="1200">
                          <a:effectLst/>
                        </a:rPr>
                        <a:t>Blood (first 3 pints)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07086603"/>
                  </a:ext>
                </a:extLst>
              </a:tr>
              <a:tr h="405853">
                <a:tc>
                  <a:txBody>
                    <a:bodyPr/>
                    <a:lstStyle/>
                    <a:p>
                      <a:pPr marL="0" marR="0" algn="l">
                        <a:lnSpc>
                          <a:spcPct val="107000"/>
                        </a:lnSpc>
                        <a:spcBef>
                          <a:spcPts val="0"/>
                        </a:spcBef>
                        <a:spcAft>
                          <a:spcPts val="0"/>
                        </a:spcAft>
                      </a:pPr>
                      <a:r>
                        <a:rPr lang="en-US" sz="1200" dirty="0">
                          <a:effectLst/>
                        </a:rPr>
                        <a:t>Part A Hospice Care (Coinsurance or Copayment)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983287079"/>
                  </a:ext>
                </a:extLst>
              </a:tr>
              <a:tr h="408791">
                <a:tc>
                  <a:txBody>
                    <a:bodyPr/>
                    <a:lstStyle/>
                    <a:p>
                      <a:pPr marL="0" marR="0" algn="l">
                        <a:lnSpc>
                          <a:spcPct val="107000"/>
                        </a:lnSpc>
                        <a:spcBef>
                          <a:spcPts val="0"/>
                        </a:spcBef>
                        <a:spcAft>
                          <a:spcPts val="0"/>
                        </a:spcAft>
                      </a:pPr>
                      <a:r>
                        <a:rPr lang="en-US" sz="1200" dirty="0">
                          <a:effectLst/>
                        </a:rPr>
                        <a:t>Skilled Nursing Facility Care (Coinsurance)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350" b="0" i="0" kern="1200" dirty="0">
                          <a:solidFill>
                            <a:srgbClr val="FF0000"/>
                          </a:solidFill>
                          <a:effectLst/>
                          <a:latin typeface="+mn-lt"/>
                          <a:ea typeface="+mn-ea"/>
                          <a:cs typeface="+mn-cs"/>
                        </a:rPr>
                        <a:t>×</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148079833"/>
                  </a:ext>
                </a:extLst>
              </a:tr>
              <a:tr h="244058">
                <a:tc>
                  <a:txBody>
                    <a:bodyPr/>
                    <a:lstStyle/>
                    <a:p>
                      <a:pPr marL="0" marR="0" algn="l">
                        <a:lnSpc>
                          <a:spcPct val="107000"/>
                        </a:lnSpc>
                        <a:spcBef>
                          <a:spcPts val="0"/>
                        </a:spcBef>
                        <a:spcAft>
                          <a:spcPts val="0"/>
                        </a:spcAft>
                      </a:pPr>
                      <a:r>
                        <a:rPr lang="en-US" sz="1200" dirty="0">
                          <a:effectLst/>
                        </a:rPr>
                        <a:t>Part A Deductible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772723854"/>
                  </a:ext>
                </a:extLst>
              </a:tr>
              <a:tr h="240036">
                <a:tc>
                  <a:txBody>
                    <a:bodyPr/>
                    <a:lstStyle/>
                    <a:p>
                      <a:pPr marL="0" marR="0" algn="l">
                        <a:lnSpc>
                          <a:spcPct val="107000"/>
                        </a:lnSpc>
                        <a:spcBef>
                          <a:spcPts val="0"/>
                        </a:spcBef>
                        <a:spcAft>
                          <a:spcPts val="0"/>
                        </a:spcAft>
                      </a:pPr>
                      <a:r>
                        <a:rPr lang="en-US" sz="1200" dirty="0">
                          <a:effectLst/>
                        </a:rPr>
                        <a:t>Part B Deductible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048659969"/>
                  </a:ext>
                </a:extLst>
              </a:tr>
              <a:tr h="244476">
                <a:tc>
                  <a:txBody>
                    <a:bodyPr/>
                    <a:lstStyle/>
                    <a:p>
                      <a:pPr marL="0" marR="0" algn="l">
                        <a:lnSpc>
                          <a:spcPct val="107000"/>
                        </a:lnSpc>
                        <a:spcBef>
                          <a:spcPts val="0"/>
                        </a:spcBef>
                        <a:spcAft>
                          <a:spcPts val="0"/>
                        </a:spcAft>
                      </a:pPr>
                      <a:r>
                        <a:rPr lang="en-US" sz="1200" dirty="0">
                          <a:solidFill>
                            <a:schemeClr val="bg1"/>
                          </a:solidFill>
                          <a:effectLst/>
                        </a:rPr>
                        <a:t>Part B </a:t>
                      </a:r>
                      <a:r>
                        <a:rPr lang="en-US" sz="1200" b="1" u="none" strike="noStrike" dirty="0">
                          <a:solidFill>
                            <a:schemeClr val="bg1"/>
                          </a:solidFill>
                          <a:effectLst/>
                        </a:rPr>
                        <a:t>Excess Charge</a:t>
                      </a:r>
                      <a:endParaRPr lang="en-US" sz="12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439207367"/>
                  </a:ext>
                </a:extLst>
              </a:tr>
              <a:tr h="420261">
                <a:tc>
                  <a:txBody>
                    <a:bodyPr/>
                    <a:lstStyle/>
                    <a:p>
                      <a:pPr marL="0" marR="0" algn="l">
                        <a:lnSpc>
                          <a:spcPct val="107000"/>
                        </a:lnSpc>
                        <a:spcBef>
                          <a:spcPts val="0"/>
                        </a:spcBef>
                        <a:spcAft>
                          <a:spcPts val="0"/>
                        </a:spcAft>
                      </a:pPr>
                      <a:r>
                        <a:rPr lang="en-US" sz="1200" dirty="0">
                          <a:effectLst/>
                        </a:rPr>
                        <a:t>Foreign Travel Emergency (up to plan limits)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725812948"/>
                  </a:ext>
                </a:extLst>
              </a:tr>
              <a:tr h="493916">
                <a:tc>
                  <a:txBody>
                    <a:bodyPr/>
                    <a:lstStyle/>
                    <a:p>
                      <a:pPr marL="0" marR="0" algn="l">
                        <a:lnSpc>
                          <a:spcPct val="107000"/>
                        </a:lnSpc>
                        <a:spcBef>
                          <a:spcPts val="0"/>
                        </a:spcBef>
                        <a:spcAft>
                          <a:spcPts val="0"/>
                        </a:spcAft>
                      </a:pPr>
                      <a:r>
                        <a:rPr lang="en-US" sz="1200" dirty="0">
                          <a:effectLst/>
                        </a:rPr>
                        <a:t>Out-of-pocket Limit in 20</a:t>
                      </a:r>
                      <a:r>
                        <a:rPr lang="en-US" sz="1200" dirty="0">
                          <a:solidFill>
                            <a:schemeClr val="bg1"/>
                          </a:solidFill>
                          <a:effectLst/>
                        </a:rPr>
                        <a:t>24</a:t>
                      </a:r>
                      <a:r>
                        <a:rPr lang="en-US" sz="1200" u="none" dirty="0">
                          <a:solidFill>
                            <a:schemeClr val="bg1"/>
                          </a:solidFill>
                          <a:effectLst/>
                          <a:hlinkClick r:id="rId4" tooltip="**">
                            <a:extLst>
                              <a:ext uri="{A12FA001-AC4F-418D-AE19-62706E023703}">
                                <ahyp:hlinkClr xmlns:ahyp="http://schemas.microsoft.com/office/drawing/2018/hyperlinkcolor" val="tx"/>
                              </a:ext>
                            </a:extLst>
                          </a:hlinkClick>
                        </a:rPr>
                        <a:t>**</a:t>
                      </a:r>
                      <a:endParaRPr lang="en-US" sz="12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$7,060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ts val="1550"/>
                        </a:lnSpc>
                        <a:spcBef>
                          <a:spcPts val="0"/>
                        </a:spcBef>
                        <a:spcAft>
                          <a:spcPts val="800"/>
                        </a:spcAft>
                      </a:pPr>
                      <a:r>
                        <a:rPr lang="en-US" sz="1200" dirty="0">
                          <a:effectLst/>
                        </a:rPr>
                        <a:t>$</a:t>
                      </a:r>
                      <a:r>
                        <a:rPr lang="en-US" sz="1350" b="0" i="0" kern="1200" dirty="0">
                          <a:solidFill>
                            <a:schemeClr val="dk1"/>
                          </a:solidFill>
                          <a:effectLst/>
                          <a:latin typeface="+mn-lt"/>
                          <a:ea typeface="+mn-ea"/>
                          <a:cs typeface="+mn-cs"/>
                        </a:rPr>
                        <a:t>3,530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lvl="0" indent="0" algn="ctr" defTabSz="6858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extLst>
                  <a:ext uri="{0D108BD9-81ED-4DB2-BD59-A6C34878D82A}">
                    <a16:rowId xmlns:a16="http://schemas.microsoft.com/office/drawing/2014/main" val="2633472730"/>
                  </a:ext>
                </a:extLst>
              </a:tr>
            </a:tbl>
          </a:graphicData>
        </a:graphic>
      </p:graphicFrame>
      <p:sp>
        <p:nvSpPr>
          <p:cNvPr id="3" name="TextBox 2">
            <a:extLst>
              <a:ext uri="{FF2B5EF4-FFF2-40B4-BE49-F238E27FC236}">
                <a16:creationId xmlns:a16="http://schemas.microsoft.com/office/drawing/2014/main" id="{72C6B6EA-29DA-4D31-875F-EE0E66A9B516}"/>
              </a:ext>
            </a:extLst>
          </p:cNvPr>
          <p:cNvSpPr txBox="1"/>
          <p:nvPr/>
        </p:nvSpPr>
        <p:spPr>
          <a:xfrm>
            <a:off x="397687" y="5171627"/>
            <a:ext cx="8348626" cy="1518364"/>
          </a:xfrm>
          <a:prstGeom prst="rect">
            <a:avLst/>
          </a:prstGeom>
          <a:noFill/>
        </p:spPr>
        <p:txBody>
          <a:bodyPr wrap="square" rtlCol="0">
            <a:spAutoFit/>
          </a:bodyPr>
          <a:lstStyle/>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*Plans F &amp; G offer a high deductible plan in some states. </a:t>
            </a:r>
          </a:p>
          <a:p>
            <a:pPr marL="0" marR="0">
              <a:spcBef>
                <a:spcPts val="0"/>
              </a:spcBef>
              <a:spcAft>
                <a:spcPts val="800"/>
              </a:spcAft>
            </a:pPr>
            <a:endPar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**Plans K &amp; L show how much they'll pay for approved services before you meet your out-of-pocket yearly limit and Part B deductible. After you meet them, the plan will pay 100% for approved services.</a:t>
            </a:r>
          </a:p>
          <a:p>
            <a:pPr marL="0" marR="0">
              <a:spcBef>
                <a:spcPts val="0"/>
              </a:spcBef>
              <a:spcAft>
                <a:spcPts val="800"/>
              </a:spcAft>
            </a:pPr>
            <a:endPar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1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***Plan N pays 100% of the costs of Part B services, except for copayments for some office visits and some emergency room visits.</a:t>
            </a:r>
            <a:endParaRPr lang="en-US" dirty="0"/>
          </a:p>
        </p:txBody>
      </p:sp>
    </p:spTree>
    <p:extLst>
      <p:ext uri="{BB962C8B-B14F-4D97-AF65-F5344CB8AC3E}">
        <p14:creationId xmlns:p14="http://schemas.microsoft.com/office/powerpoint/2010/main" val="255662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43EEEFC-EDBF-4890-80D8-7957B3B04253}"/>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Cost</a:t>
            </a:r>
          </a:p>
        </p:txBody>
      </p:sp>
      <p:pic>
        <p:nvPicPr>
          <p:cNvPr id="3" name="Picture 2" descr="Text&#10;&#10;Description automatically generated with low confidence">
            <a:extLst>
              <a:ext uri="{FF2B5EF4-FFF2-40B4-BE49-F238E27FC236}">
                <a16:creationId xmlns:a16="http://schemas.microsoft.com/office/drawing/2014/main" id="{F6444F21-DF3A-46BA-B341-BD59C9A8549D}"/>
              </a:ext>
            </a:extLst>
          </p:cNvPr>
          <p:cNvPicPr>
            <a:picLocks noChangeAspect="1"/>
          </p:cNvPicPr>
          <p:nvPr/>
        </p:nvPicPr>
        <p:blipFill rotWithShape="1">
          <a:blip r:embed="rId3">
            <a:extLst>
              <a:ext uri="{28A0092B-C50C-407E-A947-70E740481C1C}">
                <a14:useLocalDpi xmlns:a14="http://schemas.microsoft.com/office/drawing/2010/main" val="0"/>
              </a:ext>
            </a:extLst>
          </a:blip>
          <a:srcRect t="34644" b="22149"/>
          <a:stretch/>
        </p:blipFill>
        <p:spPr>
          <a:xfrm>
            <a:off x="0" y="4549185"/>
            <a:ext cx="9144000" cy="2308815"/>
          </a:xfrm>
          <a:prstGeom prst="rect">
            <a:avLst/>
          </a:prstGeom>
        </p:spPr>
      </p:pic>
      <p:sp>
        <p:nvSpPr>
          <p:cNvPr id="9" name="TextBox 8">
            <a:extLst>
              <a:ext uri="{FF2B5EF4-FFF2-40B4-BE49-F238E27FC236}">
                <a16:creationId xmlns:a16="http://schemas.microsoft.com/office/drawing/2014/main" id="{34CD73A3-4294-4705-BFB0-BDD198B7B6F4}"/>
              </a:ext>
            </a:extLst>
          </p:cNvPr>
          <p:cNvSpPr txBox="1"/>
          <p:nvPr/>
        </p:nvSpPr>
        <p:spPr>
          <a:xfrm>
            <a:off x="914400" y="1752600"/>
            <a:ext cx="7890520" cy="2593018"/>
          </a:xfrm>
          <a:prstGeom prst="rect">
            <a:avLst/>
          </a:prstGeom>
          <a:noFill/>
        </p:spPr>
        <p:txBody>
          <a:bodyPr wrap="square" rtlCol="0">
            <a:spAutoFit/>
          </a:bodyPr>
          <a:lstStyle/>
          <a:p>
            <a:pPr marL="342900" indent="-342900" eaLnBrk="1" hangingPunct="1">
              <a:spcBef>
                <a:spcPts val="300"/>
              </a:spcBef>
              <a:buClrTx/>
              <a:buSzTx/>
              <a:buFont typeface="Arial" panose="020B0604020202020204" pitchFamily="34" charset="0"/>
              <a:buChar char="•"/>
            </a:pPr>
            <a:r>
              <a:rPr lang="en-US" altLang="en-US" sz="2000">
                <a:solidFill>
                  <a:srgbClr val="131A6D"/>
                </a:solidFill>
              </a:rPr>
              <a:t>Monthly premium is paid to insurance company.  </a:t>
            </a:r>
          </a:p>
          <a:p>
            <a:pPr eaLnBrk="1" hangingPunct="1">
              <a:spcBef>
                <a:spcPts val="300"/>
              </a:spcBef>
              <a:buClrTx/>
              <a:buSzTx/>
            </a:pPr>
            <a:r>
              <a:rPr lang="en-US" altLang="en-US" sz="2000">
                <a:solidFill>
                  <a:srgbClr val="131A6D"/>
                </a:solidFill>
              </a:rPr>
              <a:t>    (You continue to pay government for Medicare Part B)</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Cost varies significantly by carrier.</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Depends upon coverage, location and age.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Premiums go up over time and as you age.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Health underwriting usually required to change plans.</a:t>
            </a:r>
          </a:p>
        </p:txBody>
      </p:sp>
      <p:grpSp>
        <p:nvGrpSpPr>
          <p:cNvPr id="10" name="Group 9">
            <a:extLst>
              <a:ext uri="{FF2B5EF4-FFF2-40B4-BE49-F238E27FC236}">
                <a16:creationId xmlns:a16="http://schemas.microsoft.com/office/drawing/2014/main" id="{4FDC3EAF-4F08-41F9-8EB0-440130FDB8DA}"/>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3022583-E315-4D37-AE98-0D71E866B5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27C76A-B66B-4DAB-A462-297F9FCCF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98894EE-4E32-4277-B7E9-8B3F42245E7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8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B1B0DE68-90A5-4C80-B1CF-51960F0729AE}"/>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Enrollment</a:t>
            </a:r>
          </a:p>
        </p:txBody>
      </p:sp>
      <p:sp>
        <p:nvSpPr>
          <p:cNvPr id="9" name="TextBox 8">
            <a:extLst>
              <a:ext uri="{FF2B5EF4-FFF2-40B4-BE49-F238E27FC236}">
                <a16:creationId xmlns:a16="http://schemas.microsoft.com/office/drawing/2014/main" id="{8B04762D-B23A-479B-ABC8-1D0C043E9479}"/>
              </a:ext>
            </a:extLst>
          </p:cNvPr>
          <p:cNvSpPr txBox="1"/>
          <p:nvPr/>
        </p:nvSpPr>
        <p:spPr>
          <a:xfrm>
            <a:off x="838200" y="3352800"/>
            <a:ext cx="7239000" cy="3016210"/>
          </a:xfrm>
          <a:prstGeom prst="rect">
            <a:avLst/>
          </a:prstGeom>
          <a:noFill/>
        </p:spPr>
        <p:txBody>
          <a:bodyPr wrap="square" rtlCol="0">
            <a:spAutoFit/>
          </a:bodyPr>
          <a:lstStyle/>
          <a:p>
            <a:pPr marL="342900" indent="-342900" eaLnBrk="1" hangingPunct="1">
              <a:spcBef>
                <a:spcPts val="1200"/>
              </a:spcBef>
              <a:buFont typeface="Arial" panose="020B0604020202020204" pitchFamily="34" charset="0"/>
              <a:buChar char="•"/>
            </a:pPr>
            <a:r>
              <a:rPr lang="en-US" altLang="en-US" sz="2000">
                <a:solidFill>
                  <a:srgbClr val="131A6D"/>
                </a:solidFill>
              </a:rPr>
              <a:t>6-month period begins on the first day of the month you’re 65 or older and enrolled in Part A &amp; B</a:t>
            </a:r>
          </a:p>
          <a:p>
            <a:pPr marL="342900" indent="-342900" eaLnBrk="1" hangingPunct="1">
              <a:spcBef>
                <a:spcPts val="1200"/>
              </a:spcBef>
              <a:buFont typeface="Arial" panose="020B0604020202020204" pitchFamily="34" charset="0"/>
              <a:buChar char="•"/>
            </a:pPr>
            <a:r>
              <a:rPr lang="en-US" altLang="en-US" sz="2000">
                <a:solidFill>
                  <a:srgbClr val="131A6D"/>
                </a:solidFill>
              </a:rPr>
              <a:t>If you delay enrolling in Part B because you have group coverage, your Medigap Open Enrollment period won’t start until you sign up for Part B</a:t>
            </a:r>
          </a:p>
          <a:p>
            <a:pPr marL="342900" indent="-342900" eaLnBrk="1" hangingPunct="1">
              <a:spcBef>
                <a:spcPts val="1200"/>
              </a:spcBef>
              <a:buFont typeface="Arial" panose="020B0604020202020204" pitchFamily="34" charset="0"/>
              <a:buChar char="•"/>
            </a:pPr>
            <a:r>
              <a:rPr lang="en-US" altLang="en-US" sz="2000">
                <a:solidFill>
                  <a:srgbClr val="131A6D"/>
                </a:solidFill>
              </a:rPr>
              <a:t>Guarantee Issue – Can’t be denied or charged more for pre-existing health conditions</a:t>
            </a:r>
          </a:p>
          <a:p>
            <a:pPr marL="342900" indent="-342900" eaLnBrk="1" hangingPunct="1">
              <a:spcBef>
                <a:spcPts val="1200"/>
              </a:spcBef>
              <a:buFont typeface="Arial" panose="020B0604020202020204" pitchFamily="34" charset="0"/>
              <a:buChar char="•"/>
            </a:pPr>
            <a:r>
              <a:rPr lang="en-US" altLang="en-US" sz="2000">
                <a:solidFill>
                  <a:srgbClr val="131A6D"/>
                </a:solidFill>
              </a:rPr>
              <a:t>Must have Part A &amp; B to obtain a Medicare Supplement </a:t>
            </a:r>
          </a:p>
        </p:txBody>
      </p:sp>
      <p:sp>
        <p:nvSpPr>
          <p:cNvPr id="2" name="TextBox 1">
            <a:extLst>
              <a:ext uri="{FF2B5EF4-FFF2-40B4-BE49-F238E27FC236}">
                <a16:creationId xmlns:a16="http://schemas.microsoft.com/office/drawing/2014/main" id="{76EBD6FD-F7FE-4787-B2A4-946A0967DA9D}"/>
              </a:ext>
            </a:extLst>
          </p:cNvPr>
          <p:cNvSpPr txBox="1"/>
          <p:nvPr/>
        </p:nvSpPr>
        <p:spPr>
          <a:xfrm>
            <a:off x="838200" y="2361123"/>
            <a:ext cx="4724400" cy="684803"/>
          </a:xfrm>
          <a:prstGeom prst="rect">
            <a:avLst/>
          </a:prstGeom>
          <a:noFill/>
        </p:spPr>
        <p:txBody>
          <a:bodyPr wrap="square" rtlCol="0">
            <a:spAutoFit/>
          </a:bodyPr>
          <a:lstStyle/>
          <a:p>
            <a:pPr eaLnBrk="1" hangingPunct="1">
              <a:lnSpc>
                <a:spcPct val="90000"/>
              </a:lnSpc>
              <a:spcBef>
                <a:spcPts val="300"/>
              </a:spcBef>
              <a:buFont typeface="Wingdings" panose="05000000000000000000" pitchFamily="2" charset="2"/>
              <a:buNone/>
            </a:pPr>
            <a:r>
              <a:rPr lang="en-US" altLang="en-US" sz="2000" b="1">
                <a:solidFill>
                  <a:srgbClr val="131A6D"/>
                </a:solidFill>
              </a:rPr>
              <a:t>Open enrollment period </a:t>
            </a:r>
          </a:p>
          <a:p>
            <a:pPr eaLnBrk="1" hangingPunct="1">
              <a:lnSpc>
                <a:spcPct val="90000"/>
              </a:lnSpc>
              <a:spcBef>
                <a:spcPts val="300"/>
              </a:spcBef>
              <a:buFont typeface="Wingdings" panose="05000000000000000000" pitchFamily="2" charset="2"/>
              <a:buNone/>
            </a:pPr>
            <a:r>
              <a:rPr lang="en-US" altLang="en-US" sz="2000" b="1">
                <a:solidFill>
                  <a:srgbClr val="131A6D"/>
                </a:solidFill>
              </a:rPr>
              <a:t>to apply for Medicare Supplements </a:t>
            </a:r>
          </a:p>
        </p:txBody>
      </p:sp>
      <p:pic>
        <p:nvPicPr>
          <p:cNvPr id="4" name="Picture 3" descr="Text&#10;&#10;Description automatically generated">
            <a:extLst>
              <a:ext uri="{FF2B5EF4-FFF2-40B4-BE49-F238E27FC236}">
                <a16:creationId xmlns:a16="http://schemas.microsoft.com/office/drawing/2014/main" id="{F43C4ABC-3AED-472F-B5BD-A215B04C4E32}"/>
              </a:ext>
            </a:extLst>
          </p:cNvPr>
          <p:cNvPicPr>
            <a:picLocks noChangeAspect="1"/>
          </p:cNvPicPr>
          <p:nvPr/>
        </p:nvPicPr>
        <p:blipFill rotWithShape="1">
          <a:blip r:embed="rId3">
            <a:extLst>
              <a:ext uri="{28A0092B-C50C-407E-A947-70E740481C1C}">
                <a14:useLocalDpi xmlns:a14="http://schemas.microsoft.com/office/drawing/2010/main" val="0"/>
              </a:ext>
            </a:extLst>
          </a:blip>
          <a:srcRect t="10790" b="17503"/>
          <a:stretch/>
        </p:blipFill>
        <p:spPr>
          <a:xfrm>
            <a:off x="5715000" y="1827893"/>
            <a:ext cx="2823882" cy="1341163"/>
          </a:xfrm>
          <a:prstGeom prst="rect">
            <a:avLst/>
          </a:prstGeom>
        </p:spPr>
      </p:pic>
      <p:grpSp>
        <p:nvGrpSpPr>
          <p:cNvPr id="10" name="Group 9">
            <a:extLst>
              <a:ext uri="{FF2B5EF4-FFF2-40B4-BE49-F238E27FC236}">
                <a16:creationId xmlns:a16="http://schemas.microsoft.com/office/drawing/2014/main" id="{6F36B1EB-D7DC-4DBE-9BBE-EDBD4AF31C3C}"/>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9E149E60-E84B-4B46-8738-C0EF7D07AF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BF74078-FEC4-4C21-B8EA-9086171CC63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69442D4A-E102-456E-BBEA-7B3F2CA3E93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4585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02B04445-78A2-4004-90A7-1ADE70B14155}"/>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Medigap: Limitations</a:t>
            </a:r>
          </a:p>
        </p:txBody>
      </p:sp>
      <p:sp>
        <p:nvSpPr>
          <p:cNvPr id="9" name="TextBox 8">
            <a:extLst>
              <a:ext uri="{FF2B5EF4-FFF2-40B4-BE49-F238E27FC236}">
                <a16:creationId xmlns:a16="http://schemas.microsoft.com/office/drawing/2014/main" id="{E4683B01-C671-4BA4-85A9-0B371920B9D2}"/>
              </a:ext>
            </a:extLst>
          </p:cNvPr>
          <p:cNvSpPr txBox="1"/>
          <p:nvPr/>
        </p:nvSpPr>
        <p:spPr>
          <a:xfrm>
            <a:off x="914400" y="2179096"/>
            <a:ext cx="6096000" cy="4154984"/>
          </a:xfrm>
          <a:prstGeom prst="rect">
            <a:avLst/>
          </a:prstGeom>
          <a:noFill/>
        </p:spPr>
        <p:txBody>
          <a:bodyPr wrap="square" rtlCol="0">
            <a:spAutoFit/>
          </a:bodyPr>
          <a:lstStyle/>
          <a:p>
            <a:pPr marL="0" indent="0" eaLnBrk="1" hangingPunct="1">
              <a:buFont typeface="Wingdings" panose="05000000000000000000" pitchFamily="2" charset="2"/>
              <a:buNone/>
            </a:pPr>
            <a:r>
              <a:rPr lang="en-US" altLang="en-US" sz="2000" b="1" dirty="0">
                <a:solidFill>
                  <a:srgbClr val="131A6D"/>
                </a:solidFill>
                <a:cs typeface="Arial" panose="020B0604020202020204" pitchFamily="34" charset="0"/>
              </a:rPr>
              <a:t>Generally does NOT cover:</a:t>
            </a:r>
          </a:p>
          <a:p>
            <a:pPr marL="0" indent="0" eaLnBrk="1" hangingPunct="1">
              <a:buFont typeface="Wingdings" panose="05000000000000000000" pitchFamily="2" charset="2"/>
              <a:buNone/>
            </a:pPr>
            <a:endParaRPr lang="en-US" altLang="en-US" sz="24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Long-term care in nursing homes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Vision</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Dental care</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Hearing aids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Eyeglasses</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a:solidFill>
                  <a:srgbClr val="131A6D"/>
                </a:solidFill>
                <a:cs typeface="Arial" panose="020B0604020202020204" pitchFamily="34" charset="0"/>
              </a:rPr>
              <a:t>Private-duty nursing care</a:t>
            </a:r>
          </a:p>
        </p:txBody>
      </p:sp>
      <p:pic>
        <p:nvPicPr>
          <p:cNvPr id="3" name="Picture 2" descr="A picture containing ground, outdoor, key&#10;&#10;Description automatically generated">
            <a:extLst>
              <a:ext uri="{FF2B5EF4-FFF2-40B4-BE49-F238E27FC236}">
                <a16:creationId xmlns:a16="http://schemas.microsoft.com/office/drawing/2014/main" id="{B9C609F1-1242-4852-A186-CA22954E9B47}"/>
              </a:ext>
            </a:extLst>
          </p:cNvPr>
          <p:cNvPicPr>
            <a:picLocks noChangeAspect="1"/>
          </p:cNvPicPr>
          <p:nvPr/>
        </p:nvPicPr>
        <p:blipFill rotWithShape="1">
          <a:blip r:embed="rId3">
            <a:extLst>
              <a:ext uri="{28A0092B-C50C-407E-A947-70E740481C1C}">
                <a14:useLocalDpi xmlns:a14="http://schemas.microsoft.com/office/drawing/2010/main" val="0"/>
              </a:ext>
            </a:extLst>
          </a:blip>
          <a:srcRect l="48000"/>
          <a:stretch/>
        </p:blipFill>
        <p:spPr>
          <a:xfrm>
            <a:off x="5562600" y="2329731"/>
            <a:ext cx="3048000" cy="3918669"/>
          </a:xfrm>
          <a:prstGeom prst="rect">
            <a:avLst/>
          </a:prstGeom>
        </p:spPr>
      </p:pic>
      <p:grpSp>
        <p:nvGrpSpPr>
          <p:cNvPr id="10" name="Group 9">
            <a:extLst>
              <a:ext uri="{FF2B5EF4-FFF2-40B4-BE49-F238E27FC236}">
                <a16:creationId xmlns:a16="http://schemas.microsoft.com/office/drawing/2014/main" id="{5013C629-0638-4A1E-80E5-9C077DB9E9D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CC7A5392-A823-46C2-96B0-6A9C7D0B212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CDD25D6-1625-4E19-AB7F-D09462A3C2A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AC26185-D07B-4B2B-B4CB-E02C6834B4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825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2 Ways to Get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2" name="Rectangle 21">
            <a:extLst>
              <a:ext uri="{FF2B5EF4-FFF2-40B4-BE49-F238E27FC236}">
                <a16:creationId xmlns:a16="http://schemas.microsoft.com/office/drawing/2014/main" id="{B972BC20-2C45-4804-B2DD-EEA0F1E724D2}"/>
              </a:ext>
            </a:extLst>
          </p:cNvPr>
          <p:cNvSpPr/>
          <p:nvPr/>
        </p:nvSpPr>
        <p:spPr>
          <a:xfrm>
            <a:off x="639137"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01624" y="2196435"/>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Original Medicare</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B – Medical</a:t>
            </a:r>
            <a:endPar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77824" y="4446137"/>
            <a:ext cx="2590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Medicare Supplement</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1001624" y="5650468"/>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04342B46-A60B-472C-838E-BC32E1C39214}"/>
              </a:ext>
            </a:extLst>
          </p:cNvPr>
          <p:cNvSpPr/>
          <p:nvPr/>
        </p:nvSpPr>
        <p:spPr>
          <a:xfrm>
            <a:off x="2190851" y="3898753"/>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F1B5AE2F-8B0D-49AA-AA95-06427D6E0DC9}"/>
              </a:ext>
            </a:extLst>
          </p:cNvPr>
          <p:cNvSpPr/>
          <p:nvPr/>
        </p:nvSpPr>
        <p:spPr>
          <a:xfrm>
            <a:off x="2196660" y="507677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1E2890-21C8-4BD4-B54F-6461FBC162DE}"/>
              </a:ext>
            </a:extLst>
          </p:cNvPr>
          <p:cNvSpPr/>
          <p:nvPr/>
        </p:nvSpPr>
        <p:spPr>
          <a:xfrm>
            <a:off x="5147406"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2183445"/>
            <a:ext cx="2667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 C – Health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Combines Part A, Part B, and usually Part D. Some plans come with additional benefits.</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509893" y="5234226"/>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 D – Rx Drug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Arrow: Down 35">
            <a:extLst>
              <a:ext uri="{FF2B5EF4-FFF2-40B4-BE49-F238E27FC236}">
                <a16:creationId xmlns:a16="http://schemas.microsoft.com/office/drawing/2014/main" id="{D42C7BF0-EB60-40D5-B4BE-A10ABB23E4F2}"/>
              </a:ext>
            </a:extLst>
          </p:cNvPr>
          <p:cNvSpPr/>
          <p:nvPr/>
        </p:nvSpPr>
        <p:spPr>
          <a:xfrm>
            <a:off x="6751827" y="4759578"/>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E217270-551A-489D-9C1B-EA392EC93052}"/>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351FD9B8-95E8-46C6-B469-6613226933C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D74B255-3EAC-425D-A65F-FA04D99B414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3" name="Flowchart: Process 22">
              <a:extLst>
                <a:ext uri="{FF2B5EF4-FFF2-40B4-BE49-F238E27FC236}">
                  <a16:creationId xmlns:a16="http://schemas.microsoft.com/office/drawing/2014/main" id="{B0D98ED9-14D0-4C17-90D1-74D7C6B6E51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58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building, outdoor&#10;&#10;Description automatically generated">
            <a:extLst>
              <a:ext uri="{FF2B5EF4-FFF2-40B4-BE49-F238E27FC236}">
                <a16:creationId xmlns:a16="http://schemas.microsoft.com/office/drawing/2014/main" id="{A5F0A06A-32C5-48EF-B434-A28364F75DFB}"/>
              </a:ext>
            </a:extLst>
          </p:cNvPr>
          <p:cNvPicPr>
            <a:picLocks noChangeAspect="1"/>
          </p:cNvPicPr>
          <p:nvPr/>
        </p:nvPicPr>
        <p:blipFill rotWithShape="1">
          <a:blip r:embed="rId3">
            <a:extLst>
              <a:ext uri="{28A0092B-C50C-407E-A947-70E740481C1C}">
                <a14:useLocalDpi xmlns:a14="http://schemas.microsoft.com/office/drawing/2010/main" val="0"/>
              </a:ext>
            </a:extLst>
          </a:blip>
          <a:srcRect l="8162" t="8468" r="17" b="4697"/>
          <a:stretch/>
        </p:blipFill>
        <p:spPr>
          <a:xfrm>
            <a:off x="0" y="1447800"/>
            <a:ext cx="9144000" cy="4658296"/>
          </a:xfrm>
          <a:prstGeom prst="rect">
            <a:avLst/>
          </a:prstGeom>
        </p:spPr>
      </p:pic>
      <p:sp>
        <p:nvSpPr>
          <p:cNvPr id="13" name="Rectangle 12">
            <a:extLst>
              <a:ext uri="{FF2B5EF4-FFF2-40B4-BE49-F238E27FC236}">
                <a16:creationId xmlns:a16="http://schemas.microsoft.com/office/drawing/2014/main" id="{5A09B282-442C-4DD4-980C-B3ECFC99498B}"/>
              </a:ext>
            </a:extLst>
          </p:cNvPr>
          <p:cNvSpPr/>
          <p:nvPr/>
        </p:nvSpPr>
        <p:spPr>
          <a:xfrm>
            <a:off x="685800" y="1943683"/>
            <a:ext cx="7772400" cy="366653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Text Box 4">
            <a:extLst>
              <a:ext uri="{FF2B5EF4-FFF2-40B4-BE49-F238E27FC236}">
                <a16:creationId xmlns:a16="http://schemas.microsoft.com/office/drawing/2014/main" id="{7EF74608-E3FD-4263-801A-75DC5847CF86}"/>
              </a:ext>
            </a:extLst>
          </p:cNvPr>
          <p:cNvSpPr txBox="1">
            <a:spLocks noChangeArrowheads="1"/>
          </p:cNvSpPr>
          <p:nvPr/>
        </p:nvSpPr>
        <p:spPr bwMode="auto">
          <a:xfrm>
            <a:off x="952500" y="4191000"/>
            <a:ext cx="723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None/>
            </a:pPr>
            <a:r>
              <a:rPr lang="en-US" altLang="en-US" sz="1800">
                <a:solidFill>
                  <a:srgbClr val="131A6D"/>
                </a:solidFill>
              </a:rPr>
              <a:t>Part C is a type of Medicare health plan offered by private companies that contract with Medicare to provide you with all your Part A and Part B benefits. If you have Part A &amp; B, you’re eligible for Part C. </a:t>
            </a:r>
          </a:p>
        </p:txBody>
      </p:sp>
      <p:sp>
        <p:nvSpPr>
          <p:cNvPr id="8" name="Text Box 7">
            <a:extLst>
              <a:ext uri="{FF2B5EF4-FFF2-40B4-BE49-F238E27FC236}">
                <a16:creationId xmlns:a16="http://schemas.microsoft.com/office/drawing/2014/main" id="{49D4FAD3-C934-45CE-BC8C-E7879A581240}"/>
              </a:ext>
            </a:extLst>
          </p:cNvPr>
          <p:cNvSpPr txBox="1">
            <a:spLocks noChangeArrowheads="1"/>
          </p:cNvSpPr>
          <p:nvPr/>
        </p:nvSpPr>
        <p:spPr bwMode="auto">
          <a:xfrm>
            <a:off x="0" y="2188733"/>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5400" kern="0">
                <a:solidFill>
                  <a:srgbClr val="131A6D"/>
                </a:solidFill>
                <a:cs typeface="Arial" charset="0"/>
              </a:rPr>
              <a:t>Part C:</a:t>
            </a:r>
          </a:p>
          <a:p>
            <a:pPr algn="ctr" eaLnBrk="1" fontAlgn="auto" hangingPunct="1">
              <a:spcBef>
                <a:spcPts val="0"/>
              </a:spcBef>
              <a:spcAft>
                <a:spcPts val="0"/>
              </a:spcAft>
              <a:defRPr/>
            </a:pPr>
            <a:r>
              <a:rPr lang="en-US" sz="5400" kern="0">
                <a:solidFill>
                  <a:srgbClr val="131A6D"/>
                </a:solidFill>
                <a:cs typeface="Arial" charset="0"/>
              </a:rPr>
              <a:t>Medicare Advantage</a:t>
            </a:r>
          </a:p>
        </p:txBody>
      </p:sp>
      <p:grpSp>
        <p:nvGrpSpPr>
          <p:cNvPr id="10" name="Group 9">
            <a:extLst>
              <a:ext uri="{FF2B5EF4-FFF2-40B4-BE49-F238E27FC236}">
                <a16:creationId xmlns:a16="http://schemas.microsoft.com/office/drawing/2014/main" id="{9063A5A1-1213-42C7-91DD-8B39C82096FD}"/>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CB8A12F-75D0-4C26-B973-56290D630A2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BD8E740-2E8E-4164-9769-C5FDBF5987B5}"/>
                </a:ext>
              </a:extLst>
            </p:cNvPr>
            <p:cNvSpPr txBox="1"/>
            <p:nvPr/>
          </p:nvSpPr>
          <p:spPr>
            <a:xfrm>
              <a:off x="289078" y="185234"/>
              <a:ext cx="1640206" cy="338554"/>
            </a:xfrm>
            <a:prstGeom prst="rect">
              <a:avLst/>
            </a:prstGeom>
            <a:solidFill>
              <a:srgbClr val="0482B9"/>
            </a:solidFill>
            <a:ln>
              <a:noFill/>
            </a:ln>
          </p:spPr>
          <p:txBody>
            <a:bodyPr wrap="square" rtlCol="0">
              <a:spAutoFit/>
            </a:bodyPr>
            <a:lstStyle/>
            <a:p>
              <a:r>
                <a:rPr lang="en-US" sz="1600" b="1" dirty="0">
                  <a:solidFill>
                    <a:schemeClr val="bg1"/>
                  </a:solidFill>
                  <a:latin typeface="+mn-lt"/>
                </a:rPr>
                <a:t>Part C</a:t>
              </a:r>
            </a:p>
          </p:txBody>
        </p:sp>
        <p:sp>
          <p:nvSpPr>
            <p:cNvPr id="14" name="Flowchart: Process 13">
              <a:extLst>
                <a:ext uri="{FF2B5EF4-FFF2-40B4-BE49-F238E27FC236}">
                  <a16:creationId xmlns:a16="http://schemas.microsoft.com/office/drawing/2014/main" id="{F90F734A-1129-47BD-AC21-B43C82270E9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40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FBE0CA-0B1C-49F8-97C9-8283B0BB62AC}"/>
              </a:ext>
            </a:extLst>
          </p:cNvPr>
          <p:cNvSpPr txBox="1"/>
          <p:nvPr/>
        </p:nvSpPr>
        <p:spPr>
          <a:xfrm>
            <a:off x="548767" y="3068589"/>
            <a:ext cx="2933047" cy="484854"/>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2800" b="1" dirty="0">
                <a:solidFill>
                  <a:srgbClr val="002060"/>
                </a:solidFill>
                <a:ea typeface="+mj-ea"/>
                <a:cs typeface="Arial" panose="020B0604020202020204" pitchFamily="34" charset="0"/>
              </a:rPr>
              <a:t>WHO WE ARE</a:t>
            </a:r>
          </a:p>
        </p:txBody>
      </p:sp>
      <p:pic>
        <p:nvPicPr>
          <p:cNvPr id="9" name="Picture 8">
            <a:extLst>
              <a:ext uri="{FF2B5EF4-FFF2-40B4-BE49-F238E27FC236}">
                <a16:creationId xmlns:a16="http://schemas.microsoft.com/office/drawing/2014/main" id="{D0BC8211-94CB-4F0A-B89B-1DF6A165166F}"/>
              </a:ext>
            </a:extLst>
          </p:cNvPr>
          <p:cNvPicPr>
            <a:picLocks noChangeAspect="1"/>
          </p:cNvPicPr>
          <p:nvPr/>
        </p:nvPicPr>
        <p:blipFill rotWithShape="1">
          <a:blip r:embed="rId3">
            <a:extLst>
              <a:ext uri="{28A0092B-C50C-407E-A947-70E740481C1C}">
                <a14:useLocalDpi xmlns:a14="http://schemas.microsoft.com/office/drawing/2010/main" val="0"/>
              </a:ext>
            </a:extLst>
          </a:blip>
          <a:srcRect t="26182" r="4514" b="33981"/>
          <a:stretch/>
        </p:blipFill>
        <p:spPr>
          <a:xfrm>
            <a:off x="0" y="0"/>
            <a:ext cx="9144000" cy="2861188"/>
          </a:xfrm>
          <a:prstGeom prst="rect">
            <a:avLst/>
          </a:prstGeom>
          <a:noFill/>
          <a:ln w="0" cap="sq">
            <a:noFill/>
            <a:miter lim="800000"/>
          </a:ln>
          <a:effectLst/>
          <a:scene3d>
            <a:camera prst="orthographicFront"/>
            <a:lightRig rig="twoPt" dir="t">
              <a:rot lat="0" lon="0" rev="7200000"/>
            </a:lightRig>
          </a:scene3d>
          <a:sp3d>
            <a:bevelT w="25400" h="19050"/>
            <a:contourClr>
              <a:srgbClr val="FFFFFF"/>
            </a:contourClr>
          </a:sp3d>
        </p:spPr>
      </p:pic>
      <p:sp>
        <p:nvSpPr>
          <p:cNvPr id="4100" name="Rectangle 3">
            <a:extLst>
              <a:ext uri="{FF2B5EF4-FFF2-40B4-BE49-F238E27FC236}">
                <a16:creationId xmlns:a16="http://schemas.microsoft.com/office/drawing/2014/main" id="{5F72CAC6-5218-446F-8B2D-226873678BCC}"/>
              </a:ext>
            </a:extLst>
          </p:cNvPr>
          <p:cNvSpPr txBox="1">
            <a:spLocks noChangeArrowheads="1"/>
          </p:cNvSpPr>
          <p:nvPr/>
        </p:nvSpPr>
        <p:spPr bwMode="auto">
          <a:xfrm>
            <a:off x="1870737" y="3622267"/>
            <a:ext cx="6859113" cy="30569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One of the largest insurance brokerage firms in the US  </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Serving Consumers for the past 35 years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Licensed and operating in 45 states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Offer comprehensive line of life &amp; health insurance products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Appointed with over 100 carriers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National Call Center &amp; Experienced Local Advisors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n-US" altLang="en-US" sz="2000" b="0" i="0" u="none" strike="noStrike" cap="none" spc="0" normalizeH="0" baseline="0" noProof="0" dirty="0">
                <a:ln>
                  <a:noFill/>
                </a:ln>
                <a:solidFill>
                  <a:srgbClr val="131A6D"/>
                </a:solidFill>
                <a:effectLst/>
                <a:uLnTx/>
                <a:uFillTx/>
                <a:cs typeface="Arial" panose="020B0604020202020204" pitchFamily="34" charset="0"/>
              </a:rPr>
              <a:t>Bilingual Support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8D2ABE54-5831-498D-8C34-AF156849F61F}"/>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Plans (Part C)</a:t>
            </a:r>
          </a:p>
        </p:txBody>
      </p:sp>
      <p:sp>
        <p:nvSpPr>
          <p:cNvPr id="8" name="Text Box 6">
            <a:extLst>
              <a:ext uri="{FF2B5EF4-FFF2-40B4-BE49-F238E27FC236}">
                <a16:creationId xmlns:a16="http://schemas.microsoft.com/office/drawing/2014/main" id="{B483CC8B-046E-4A64-A7B2-CB25776201A3}"/>
              </a:ext>
            </a:extLst>
          </p:cNvPr>
          <p:cNvSpPr txBox="1">
            <a:spLocks noChangeArrowheads="1"/>
          </p:cNvSpPr>
          <p:nvPr/>
        </p:nvSpPr>
        <p:spPr bwMode="auto">
          <a:xfrm>
            <a:off x="990600" y="2055218"/>
            <a:ext cx="7162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The insurance company pays claims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Medicare approves the plans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Plans can change each year</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Must cover everything Medicare covers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May include additional benefits – varies by plan</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Most plans include Part D prescription drug coverage</a:t>
            </a:r>
          </a:p>
          <a:p>
            <a:pPr eaLnBrk="1" hangingPunct="1">
              <a:spcBef>
                <a:spcPct val="50000"/>
              </a:spcBef>
              <a:buClrTx/>
              <a:buSzTx/>
              <a:buFontTx/>
              <a:buNone/>
            </a:pPr>
            <a:endParaRPr lang="en-US" altLang="en-US" sz="2400" dirty="0">
              <a:solidFill>
                <a:srgbClr val="131A6D"/>
              </a:solidFill>
            </a:endParaRPr>
          </a:p>
        </p:txBody>
      </p:sp>
      <p:grpSp>
        <p:nvGrpSpPr>
          <p:cNvPr id="10" name="Group 9">
            <a:extLst>
              <a:ext uri="{FF2B5EF4-FFF2-40B4-BE49-F238E27FC236}">
                <a16:creationId xmlns:a16="http://schemas.microsoft.com/office/drawing/2014/main" id="{D1BB928A-297F-43D8-9767-B7B8D767AD05}"/>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800F317B-6343-4205-8D26-FD19558A47C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1CFEA1-9BD3-43F5-83C7-E1762F73EE1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605F02C5-5472-4669-95DA-CD7CB18AB23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9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487C0014-6FB8-42AE-81E2-1362F2046982}"/>
              </a:ext>
            </a:extLst>
          </p:cNvPr>
          <p:cNvSpPr txBox="1">
            <a:spLocks noChangeArrowheads="1"/>
          </p:cNvSpPr>
          <p:nvPr/>
        </p:nvSpPr>
        <p:spPr bwMode="auto">
          <a:xfrm>
            <a:off x="0" y="1091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Medicare Advantage Plans (Part C)</a:t>
            </a:r>
          </a:p>
        </p:txBody>
      </p:sp>
      <p:pic>
        <p:nvPicPr>
          <p:cNvPr id="3" name="Picture 2" descr="Close-up of a few hundred dollar bills&#10;&#10;Description automatically generated with low confidence">
            <a:extLst>
              <a:ext uri="{FF2B5EF4-FFF2-40B4-BE49-F238E27FC236}">
                <a16:creationId xmlns:a16="http://schemas.microsoft.com/office/drawing/2014/main" id="{15D32E3D-2DDF-42DC-A3B7-9C9573788CE9}"/>
              </a:ext>
            </a:extLst>
          </p:cNvPr>
          <p:cNvPicPr>
            <a:picLocks noChangeAspect="1"/>
          </p:cNvPicPr>
          <p:nvPr/>
        </p:nvPicPr>
        <p:blipFill rotWithShape="1">
          <a:blip r:embed="rId3">
            <a:extLst>
              <a:ext uri="{28A0092B-C50C-407E-A947-70E740481C1C}">
                <a14:useLocalDpi xmlns:a14="http://schemas.microsoft.com/office/drawing/2010/main" val="0"/>
              </a:ext>
            </a:extLst>
          </a:blip>
          <a:srcRect t="18746" b="46140"/>
          <a:stretch/>
        </p:blipFill>
        <p:spPr>
          <a:xfrm>
            <a:off x="0" y="4717651"/>
            <a:ext cx="9144000" cy="2140349"/>
          </a:xfrm>
          <a:prstGeom prst="rect">
            <a:avLst/>
          </a:prstGeom>
        </p:spPr>
      </p:pic>
      <p:sp>
        <p:nvSpPr>
          <p:cNvPr id="9" name="Text Box 4">
            <a:extLst>
              <a:ext uri="{FF2B5EF4-FFF2-40B4-BE49-F238E27FC236}">
                <a16:creationId xmlns:a16="http://schemas.microsoft.com/office/drawing/2014/main" id="{D9B531DE-32C6-431F-91CA-1DE2198F267D}"/>
              </a:ext>
            </a:extLst>
          </p:cNvPr>
          <p:cNvSpPr txBox="1">
            <a:spLocks noChangeArrowheads="1"/>
          </p:cNvSpPr>
          <p:nvPr/>
        </p:nvSpPr>
        <p:spPr bwMode="auto">
          <a:xfrm>
            <a:off x="838200" y="2209800"/>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Costs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must still pay Part B Premium</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may have an additional monthly premium</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You pay deductibles, coinsurance and copayments</a:t>
            </a:r>
          </a:p>
        </p:txBody>
      </p:sp>
      <p:grpSp>
        <p:nvGrpSpPr>
          <p:cNvPr id="10" name="Group 9">
            <a:extLst>
              <a:ext uri="{FF2B5EF4-FFF2-40B4-BE49-F238E27FC236}">
                <a16:creationId xmlns:a16="http://schemas.microsoft.com/office/drawing/2014/main" id="{C6C02537-5F6B-48BF-B99B-7A5080ACAE95}"/>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8BBA4286-6F61-4CAA-8504-32CA7D6CA0F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0168768-57C4-4D64-930F-1F5854B989B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CD3A03F-9971-4F4C-9EAE-C6FBC25B300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06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509691" y="2476500"/>
            <a:ext cx="4247542" cy="2781300"/>
          </a:xfrm>
          <a:prstGeom prst="rect">
            <a:avLst/>
          </a:prstGeom>
          <a:noFill/>
          <a:effectLst/>
        </p:spPr>
        <p:txBody>
          <a:bodyPr wrap="square" lIns="45720" rIns="45720" rtlCol="0" anchor="ctr">
            <a:no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Low to NO Premium</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Low to NO Deductibles</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Most include drug plan</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Predictability</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Annual out-of-pocket max</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Care Coordination</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6382700-7C11-4865-92E2-97F950C72C50}"/>
              </a:ext>
            </a:extLst>
          </p:cNvPr>
          <p:cNvSpPr txBox="1"/>
          <p:nvPr/>
        </p:nvSpPr>
        <p:spPr>
          <a:xfrm>
            <a:off x="457645" y="4724400"/>
            <a:ext cx="5633318" cy="547842"/>
          </a:xfrm>
          <a:prstGeom prst="rect">
            <a:avLst/>
          </a:prstGeom>
          <a:noFill/>
        </p:spPr>
        <p:txBody>
          <a:bodyPr wrap="square" rtlCol="0">
            <a:spAutoFit/>
          </a:bodyPr>
          <a:lstStyle/>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Additional MA plan benefits may be included </a:t>
            </a:r>
          </a:p>
        </p:txBody>
      </p:sp>
      <p:sp>
        <p:nvSpPr>
          <p:cNvPr id="11" name="TextBox 10">
            <a:extLst>
              <a:ext uri="{FF2B5EF4-FFF2-40B4-BE49-F238E27FC236}">
                <a16:creationId xmlns:a16="http://schemas.microsoft.com/office/drawing/2014/main" id="{E1B52699-81AF-4505-BA15-9C5A5401F771}"/>
              </a:ext>
            </a:extLst>
          </p:cNvPr>
          <p:cNvSpPr txBox="1"/>
          <p:nvPr/>
        </p:nvSpPr>
        <p:spPr>
          <a:xfrm>
            <a:off x="509691" y="1022321"/>
            <a:ext cx="4572000" cy="628955"/>
          </a:xfrm>
          <a:prstGeom prst="rect">
            <a:avLst/>
          </a:prstGeom>
          <a:noFill/>
          <a:effec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12347B"/>
                </a:solidFill>
                <a:effectLst/>
                <a:uLnTx/>
                <a:uFillTx/>
                <a:latin typeface="Arial" panose="020B0604020202020204" pitchFamily="34" charset="0"/>
                <a:ea typeface="+mn-ea"/>
                <a:cs typeface="+mn-cs"/>
              </a:rPr>
              <a:t>Medicare Advantage</a:t>
            </a:r>
          </a:p>
        </p:txBody>
      </p:sp>
      <p:grpSp>
        <p:nvGrpSpPr>
          <p:cNvPr id="13" name="Group 12">
            <a:extLst>
              <a:ext uri="{FF2B5EF4-FFF2-40B4-BE49-F238E27FC236}">
                <a16:creationId xmlns:a16="http://schemas.microsoft.com/office/drawing/2014/main" id="{B2A50DE4-2054-49F7-A3AF-0EB611FF23D5}"/>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77BA051E-6E44-4E88-AF82-061D600ED34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D703D3F-C24B-4B11-8319-399CDED4048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6" name="Flowchart: Process 15">
              <a:extLst>
                <a:ext uri="{FF2B5EF4-FFF2-40B4-BE49-F238E27FC236}">
                  <a16:creationId xmlns:a16="http://schemas.microsoft.com/office/drawing/2014/main" id="{A079EECA-A39F-4387-A420-FC4BF450206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59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5459599-8FAC-4215-9262-8B762D49E634}"/>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Plans (Part C)</a:t>
            </a:r>
          </a:p>
        </p:txBody>
      </p:sp>
      <p:pic>
        <p:nvPicPr>
          <p:cNvPr id="3" name="Picture 2">
            <a:extLst>
              <a:ext uri="{FF2B5EF4-FFF2-40B4-BE49-F238E27FC236}">
                <a16:creationId xmlns:a16="http://schemas.microsoft.com/office/drawing/2014/main" id="{757F5C38-CC74-40B1-809A-67179C20912C}"/>
              </a:ext>
            </a:extLst>
          </p:cNvPr>
          <p:cNvPicPr>
            <a:picLocks noChangeAspect="1"/>
          </p:cNvPicPr>
          <p:nvPr/>
        </p:nvPicPr>
        <p:blipFill rotWithShape="1">
          <a:blip r:embed="rId3">
            <a:extLst>
              <a:ext uri="{28A0092B-C50C-407E-A947-70E740481C1C}">
                <a14:useLocalDpi xmlns:a14="http://schemas.microsoft.com/office/drawing/2010/main" val="0"/>
              </a:ext>
            </a:extLst>
          </a:blip>
          <a:srcRect l="11131" t="-181" r="18565" b="181"/>
          <a:stretch/>
        </p:blipFill>
        <p:spPr>
          <a:xfrm>
            <a:off x="0" y="1905001"/>
            <a:ext cx="9144000" cy="4953000"/>
          </a:xfrm>
          <a:prstGeom prst="rect">
            <a:avLst/>
          </a:prstGeom>
        </p:spPr>
      </p:pic>
      <p:sp>
        <p:nvSpPr>
          <p:cNvPr id="8" name="Rectangle 7">
            <a:extLst>
              <a:ext uri="{FF2B5EF4-FFF2-40B4-BE49-F238E27FC236}">
                <a16:creationId xmlns:a16="http://schemas.microsoft.com/office/drawing/2014/main" id="{D44ADBA6-3F2E-42B7-95E1-7040B7524457}"/>
              </a:ext>
            </a:extLst>
          </p:cNvPr>
          <p:cNvSpPr/>
          <p:nvPr/>
        </p:nvSpPr>
        <p:spPr>
          <a:xfrm>
            <a:off x="0" y="1905001"/>
            <a:ext cx="6934200" cy="4952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6" name="Text Box 4">
            <a:extLst>
              <a:ext uri="{FF2B5EF4-FFF2-40B4-BE49-F238E27FC236}">
                <a16:creationId xmlns:a16="http://schemas.microsoft.com/office/drawing/2014/main" id="{2E7BE7C9-867F-4B96-A0EB-AF50EB155DD5}"/>
              </a:ext>
            </a:extLst>
          </p:cNvPr>
          <p:cNvSpPr txBox="1">
            <a:spLocks noChangeArrowheads="1"/>
          </p:cNvSpPr>
          <p:nvPr/>
        </p:nvSpPr>
        <p:spPr bwMode="auto">
          <a:xfrm>
            <a:off x="914400" y="2363287"/>
            <a:ext cx="5600700" cy="403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FontTx/>
              <a:buNone/>
            </a:pPr>
            <a:r>
              <a:rPr lang="en-US" altLang="en-US" sz="2000" b="1">
                <a:solidFill>
                  <a:srgbClr val="131A6D"/>
                </a:solidFill>
              </a:rPr>
              <a:t>Different types of Medicare Advantage Plans fit different types of needs. They include:</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HMO (Health Maintenance Organization)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PPO (Preferred Provider Organization),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PFFS (Private Fee-for-Service Plan),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SNP (Special Needs Plan), and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a:solidFill>
                  <a:srgbClr val="131A6D"/>
                </a:solidFill>
              </a:rPr>
              <a:t>MA only plans - Veterans</a:t>
            </a:r>
          </a:p>
        </p:txBody>
      </p:sp>
      <p:grpSp>
        <p:nvGrpSpPr>
          <p:cNvPr id="10" name="Group 9">
            <a:extLst>
              <a:ext uri="{FF2B5EF4-FFF2-40B4-BE49-F238E27FC236}">
                <a16:creationId xmlns:a16="http://schemas.microsoft.com/office/drawing/2014/main" id="{2055F78F-A109-49FF-B9CC-7EABCF6DB2D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1552AFE2-6D65-43FC-9E57-001B8BE36B8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495359-8E68-46E2-AFFE-52048A8D94F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DACFD4A5-76D1-42F4-85B4-9129D166A7A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27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632630"/>
            <a:ext cx="8077199" cy="3809999"/>
          </a:xfrm>
          <a:prstGeom prst="rect">
            <a:avLst/>
          </a:prstGeom>
          <a:noFill/>
          <a:effectLst/>
        </p:spPr>
        <p:txBody>
          <a:bodyPr wrap="square" lIns="45720" tIns="45720" rIns="45720" bIns="45720" rtlCol="0" anchor="ctr">
            <a:noAutofit/>
          </a:bodyPr>
          <a:lstStyle/>
          <a:p>
            <a:pPr marL="342900" indent="-342900" eaLnBrk="1" hangingPunct="1">
              <a:lnSpc>
                <a:spcPct val="200000"/>
              </a:lnSpc>
              <a:buFont typeface="Arial" panose="020B0604020202020204" pitchFamily="34" charset="0"/>
              <a:buChar char="•"/>
              <a:defRPr/>
            </a:pPr>
            <a:r>
              <a:rPr kumimoji="0" lang="en-US" altLang="en-US" sz="2000" b="0" i="0" u="none" strike="noStrike" kern="1200" cap="none" spc="0" normalizeH="0" baseline="0" noProof="0" dirty="0">
                <a:ln>
                  <a:noFill/>
                </a:ln>
                <a:solidFill>
                  <a:srgbClr val="131A6D"/>
                </a:solidFill>
                <a:effectLst/>
                <a:uLnTx/>
                <a:uFillTx/>
                <a:latin typeface="Arial"/>
                <a:cs typeface="Arial"/>
              </a:rPr>
              <a:t>Must have Medicare Part A and Part B</a:t>
            </a:r>
            <a:r>
              <a:rPr lang="en-US" altLang="en-US" sz="2000" dirty="0">
                <a:solidFill>
                  <a:srgbClr val="131A6D"/>
                </a:solidFill>
                <a:latin typeface="Arial"/>
                <a:cs typeface="Arial"/>
              </a:rPr>
              <a:t> </a:t>
            </a:r>
            <a:endParaRPr kumimoji="0" lang="en-US" alt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Must reside in plan’s service area</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You can join even if you have a pre-existing condition</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200000"/>
              </a:lnSpc>
              <a:buFont typeface="Arial" panose="020B0604020202020204" pitchFamily="34" charset="0"/>
              <a:buChar char="•"/>
              <a:defRPr/>
            </a:pPr>
            <a:r>
              <a:rPr lang="en-US" altLang="en-US" sz="2000" b="1" dirty="0">
                <a:solidFill>
                  <a:srgbClr val="FF0000"/>
                </a:solidFill>
                <a:latin typeface="Arial"/>
                <a:cs typeface="Arial"/>
              </a:rPr>
              <a:t>Updated in 2021</a:t>
            </a:r>
            <a:r>
              <a:rPr kumimoji="0" lang="en-US" altLang="en-US" sz="2000" b="1" i="0" u="none" strike="noStrike" kern="1200" cap="none" spc="0" normalizeH="0" baseline="0" noProof="0" dirty="0">
                <a:ln>
                  <a:noFill/>
                </a:ln>
                <a:solidFill>
                  <a:srgbClr val="FF0000"/>
                </a:solidFill>
                <a:effectLst/>
                <a:uLnTx/>
                <a:uFillTx/>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ESRD patients can also enroll</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Can only belong to one Medicare health plan at a time</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sp>
        <p:nvSpPr>
          <p:cNvPr id="3" name="TextBox 2">
            <a:extLst>
              <a:ext uri="{FF2B5EF4-FFF2-40B4-BE49-F238E27FC236}">
                <a16:creationId xmlns:a16="http://schemas.microsoft.com/office/drawing/2014/main" id="{48BCD8BB-1D3B-4ABD-88CC-C24FCD672536}"/>
              </a:ext>
            </a:extLst>
          </p:cNvPr>
          <p:cNvSpPr txBox="1"/>
          <p:nvPr/>
        </p:nvSpPr>
        <p:spPr>
          <a:xfrm>
            <a:off x="1943100" y="1093113"/>
            <a:ext cx="5257800" cy="861774"/>
          </a:xfrm>
          <a:prstGeom prst="rect">
            <a:avLst/>
          </a:prstGeom>
          <a:noFill/>
        </p:spPr>
        <p:txBody>
          <a:bodyPr wrap="square" rtlCol="0">
            <a:spAutoFit/>
          </a:bodyPr>
          <a:lstStyle/>
          <a:p>
            <a:pPr algn="ctr"/>
            <a:r>
              <a:rPr kumimoji="0" lang="en-US" altLang="en-US" sz="3200" b="1" i="0" u="none" strike="noStrike" kern="1200" cap="none" spc="0" normalizeH="0" baseline="0" noProof="0">
                <a:ln>
                  <a:noFill/>
                </a:ln>
                <a:solidFill>
                  <a:srgbClr val="131A6D"/>
                </a:solidFill>
                <a:uLnTx/>
                <a:uFillTx/>
                <a:latin typeface="Arial" panose="020B0604020202020204" pitchFamily="34" charset="0"/>
                <a:ea typeface="+mn-ea"/>
                <a:cs typeface="+mn-cs"/>
              </a:rPr>
              <a:t>Who can generally join?</a:t>
            </a:r>
          </a:p>
          <a:p>
            <a:endParaRPr lang="en-US"/>
          </a:p>
        </p:txBody>
      </p:sp>
      <p:sp>
        <p:nvSpPr>
          <p:cNvPr id="11" name="TextBox 10">
            <a:extLst>
              <a:ext uri="{FF2B5EF4-FFF2-40B4-BE49-F238E27FC236}">
                <a16:creationId xmlns:a16="http://schemas.microsoft.com/office/drawing/2014/main" id="{7DCFB92E-D52C-4077-B4B4-33D09CC88435}"/>
              </a:ext>
            </a:extLst>
          </p:cNvPr>
          <p:cNvSpPr txBox="1"/>
          <p:nvPr/>
        </p:nvSpPr>
        <p:spPr>
          <a:xfrm>
            <a:off x="946792" y="5105400"/>
            <a:ext cx="8077199" cy="1524000"/>
          </a:xfrm>
          <a:prstGeom prst="rect">
            <a:avLst/>
          </a:prstGeom>
          <a:noFill/>
          <a:effectLst/>
        </p:spPr>
        <p:txBody>
          <a:bodyPr wrap="square" lIns="45720" rIns="45720" rtlCol="0" anchor="ctr">
            <a:noAutofit/>
          </a:bodyPr>
          <a:lstStyle/>
          <a:p>
            <a:pPr marL="342900" indent="-342900" eaLnBrk="1" hangingPunct="1">
              <a:buFont typeface="Arial" panose="020B0604020202020204" pitchFamily="34" charset="0"/>
              <a:buChar char="•"/>
              <a:defRPr/>
            </a:pPr>
            <a:r>
              <a:rPr kumimoji="0" lang="en-US" altLang="en-US" sz="2000" b="0" i="0" u="none" strike="noStrike" kern="1200" cap="none" spc="0" normalizeH="0" noProof="0">
                <a:ln>
                  <a:noFill/>
                </a:ln>
                <a:solidFill>
                  <a:srgbClr val="131A6D"/>
                </a:solidFill>
                <a:effectLst/>
                <a:uLnTx/>
                <a:uFillTx/>
                <a:latin typeface="Arial" panose="020B0604020202020204" pitchFamily="34" charset="0"/>
                <a:ea typeface="+mn-ea"/>
                <a:cs typeface="+mn-cs"/>
              </a:rPr>
              <a:t>May NOT have a Medicare Supplement plan and a Medicare Advantage Plan at the same time</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CBBFC8E-E141-41A9-8A94-F1D8FB11A4F0}"/>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A548D194-E769-49B4-94FA-C2F0974207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CAD140F-6737-4CA6-B639-2B1A7303B82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4" name="Flowchart: Process 13">
              <a:extLst>
                <a:ext uri="{FF2B5EF4-FFF2-40B4-BE49-F238E27FC236}">
                  <a16:creationId xmlns:a16="http://schemas.microsoft.com/office/drawing/2014/main" id="{62B69991-FDFB-4407-82FB-3B258B3C424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11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F9B03EB9-2EF3-48F9-BAF7-F5F7EBBA38C8}"/>
              </a:ext>
            </a:extLst>
          </p:cNvPr>
          <p:cNvSpPr txBox="1">
            <a:spLocks noChangeArrowheads="1"/>
          </p:cNvSpPr>
          <p:nvPr/>
        </p:nvSpPr>
        <p:spPr bwMode="auto">
          <a:xfrm>
            <a:off x="0" y="105937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600" b="1" kern="0">
                <a:solidFill>
                  <a:srgbClr val="131A6D"/>
                </a:solidFill>
                <a:cs typeface="Arial" charset="0"/>
              </a:rPr>
              <a:t>Part D: Prescription Drug Coverage</a:t>
            </a:r>
            <a:endParaRPr lang="en-US" sz="3200" b="1" kern="0">
              <a:solidFill>
                <a:srgbClr val="131A6D"/>
              </a:solidFill>
              <a:cs typeface="Arial" charset="0"/>
            </a:endParaRPr>
          </a:p>
        </p:txBody>
      </p:sp>
      <p:pic>
        <p:nvPicPr>
          <p:cNvPr id="11" name="Picture 10">
            <a:extLst>
              <a:ext uri="{FF2B5EF4-FFF2-40B4-BE49-F238E27FC236}">
                <a16:creationId xmlns:a16="http://schemas.microsoft.com/office/drawing/2014/main" id="{B1C726E2-9D56-40FB-9494-56C65EF5173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819"/>
          <a:stretch/>
        </p:blipFill>
        <p:spPr>
          <a:xfrm>
            <a:off x="0" y="1828800"/>
            <a:ext cx="9144000" cy="5029200"/>
          </a:xfrm>
          <a:prstGeom prst="rect">
            <a:avLst/>
          </a:prstGeom>
        </p:spPr>
      </p:pic>
      <p:sp>
        <p:nvSpPr>
          <p:cNvPr id="12" name="Rectangle 11">
            <a:extLst>
              <a:ext uri="{FF2B5EF4-FFF2-40B4-BE49-F238E27FC236}">
                <a16:creationId xmlns:a16="http://schemas.microsoft.com/office/drawing/2014/main" id="{16A1B9AC-AFF7-4E2E-AEB6-A62F79F76E90}"/>
              </a:ext>
            </a:extLst>
          </p:cNvPr>
          <p:cNvSpPr/>
          <p:nvPr/>
        </p:nvSpPr>
        <p:spPr>
          <a:xfrm>
            <a:off x="2667000" y="1828801"/>
            <a:ext cx="6477000" cy="5029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CACD8429-8F1A-4E7B-9E87-C77725AC7182}"/>
              </a:ext>
            </a:extLst>
          </p:cNvPr>
          <p:cNvSpPr txBox="1">
            <a:spLocks noChangeArrowheads="1"/>
          </p:cNvSpPr>
          <p:nvPr/>
        </p:nvSpPr>
        <p:spPr bwMode="auto">
          <a:xfrm>
            <a:off x="3106271" y="2438400"/>
            <a:ext cx="6019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Helps pay for medications doctors prescribe    for treatment.</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These plans (sometimes called "PDPs")         add drug coverage to Original Medicare. </a:t>
            </a:r>
          </a:p>
        </p:txBody>
      </p:sp>
      <p:sp>
        <p:nvSpPr>
          <p:cNvPr id="2" name="TextBox 1">
            <a:extLst>
              <a:ext uri="{FF2B5EF4-FFF2-40B4-BE49-F238E27FC236}">
                <a16:creationId xmlns:a16="http://schemas.microsoft.com/office/drawing/2014/main" id="{0770561E-C593-41F3-879A-A3D7A9BF24C1}"/>
              </a:ext>
            </a:extLst>
          </p:cNvPr>
          <p:cNvSpPr txBox="1"/>
          <p:nvPr/>
        </p:nvSpPr>
        <p:spPr>
          <a:xfrm>
            <a:off x="3106271" y="4077563"/>
            <a:ext cx="6019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rgbClr val="131A6D"/>
                </a:solidFill>
              </a:rPr>
              <a:t>Approved by Medicare and offered by         private companies.</a:t>
            </a:r>
          </a:p>
          <a:p>
            <a:pPr marL="285750" indent="-285750">
              <a:buFont typeface="Arial" panose="020B0604020202020204" pitchFamily="34" charset="0"/>
              <a:buChar char="•"/>
            </a:pPr>
            <a:endParaRPr lang="en-US" sz="2000">
              <a:solidFill>
                <a:srgbClr val="131A6D"/>
              </a:solidFill>
            </a:endParaRPr>
          </a:p>
          <a:p>
            <a:pPr marL="285750" indent="-285750">
              <a:buFont typeface="Arial" panose="020B0604020202020204" pitchFamily="34" charset="0"/>
              <a:buChar char="•"/>
            </a:pPr>
            <a:r>
              <a:rPr lang="en-US" sz="2000">
                <a:solidFill>
                  <a:srgbClr val="131A6D"/>
                </a:solidFill>
              </a:rPr>
              <a:t>Plans change every year</a:t>
            </a:r>
          </a:p>
          <a:p>
            <a:pPr marL="285750" indent="-285750">
              <a:buFont typeface="Arial" panose="020B0604020202020204" pitchFamily="34" charset="0"/>
              <a:buChar char="•"/>
            </a:pPr>
            <a:endParaRPr lang="en-US" sz="2000">
              <a:solidFill>
                <a:srgbClr val="131A6D"/>
              </a:solidFill>
            </a:endParaRPr>
          </a:p>
          <a:p>
            <a:pPr marL="285750" indent="-285750">
              <a:buFont typeface="Arial" panose="020B0604020202020204" pitchFamily="34" charset="0"/>
              <a:buChar char="•"/>
            </a:pPr>
            <a:r>
              <a:rPr lang="en-US" sz="2000">
                <a:solidFill>
                  <a:srgbClr val="131A6D"/>
                </a:solidFill>
              </a:rPr>
              <a:t>Can be Stand-Alone (PDP), or combined        with Medicare Advantage (MAPD)</a:t>
            </a:r>
          </a:p>
        </p:txBody>
      </p:sp>
      <p:grpSp>
        <p:nvGrpSpPr>
          <p:cNvPr id="13" name="Group 12">
            <a:extLst>
              <a:ext uri="{FF2B5EF4-FFF2-40B4-BE49-F238E27FC236}">
                <a16:creationId xmlns:a16="http://schemas.microsoft.com/office/drawing/2014/main" id="{C79FDC16-B633-40FB-BDAA-A50150B0C8D4}"/>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4849207C-64EE-4F8C-8802-9C3CBB6F184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1B472FF-A173-482D-B2BF-E7B40206FD2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6" name="Flowchart: Process 15">
              <a:extLst>
                <a:ext uri="{FF2B5EF4-FFF2-40B4-BE49-F238E27FC236}">
                  <a16:creationId xmlns:a16="http://schemas.microsoft.com/office/drawing/2014/main" id="{235642F6-A6B1-4064-B56A-8217C78F31F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5496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F76D5CA0-B384-43BC-856F-4CE26D8802FB}"/>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Part D: Eligibility</a:t>
            </a:r>
          </a:p>
        </p:txBody>
      </p:sp>
      <p:sp>
        <p:nvSpPr>
          <p:cNvPr id="10" name="TextBox 9">
            <a:extLst>
              <a:ext uri="{FF2B5EF4-FFF2-40B4-BE49-F238E27FC236}">
                <a16:creationId xmlns:a16="http://schemas.microsoft.com/office/drawing/2014/main" id="{2099DEAE-5E4E-49CC-BF02-72334EE91940}"/>
              </a:ext>
            </a:extLst>
          </p:cNvPr>
          <p:cNvSpPr txBox="1"/>
          <p:nvPr/>
        </p:nvSpPr>
        <p:spPr>
          <a:xfrm>
            <a:off x="705458" y="4191000"/>
            <a:ext cx="7239000" cy="2343655"/>
          </a:xfrm>
          <a:prstGeom prst="rect">
            <a:avLst/>
          </a:prstGeom>
          <a:noFill/>
        </p:spPr>
        <p:txBody>
          <a:bodyPr wrap="square" rtlCol="0">
            <a:spAutoFit/>
          </a:bodyPr>
          <a:lstStyle/>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have Medicare Part A and/or Part B</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live in the plan’s service area</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Must be enrolled in a plan to get coverage</a:t>
            </a:r>
          </a:p>
          <a:p>
            <a:pPr marL="342900" indent="-342900" eaLnBrk="1" hangingPunct="1">
              <a:lnSpc>
                <a:spcPct val="150000"/>
              </a:lnSpc>
              <a:spcBef>
                <a:spcPts val="1200"/>
              </a:spcBef>
              <a:buFont typeface="Arial" panose="020B0604020202020204" pitchFamily="34" charset="0"/>
              <a:buChar char="•"/>
              <a:defRPr/>
            </a:pPr>
            <a:r>
              <a:rPr lang="en-US" altLang="en-US" sz="2000">
                <a:solidFill>
                  <a:srgbClr val="131A6D"/>
                </a:solidFill>
              </a:rPr>
              <a:t>Can’t live outside the US or be incarcerated</a:t>
            </a:r>
          </a:p>
        </p:txBody>
      </p:sp>
      <p:pic>
        <p:nvPicPr>
          <p:cNvPr id="3" name="Picture 2" descr="A picture containing text, stationary, writing implement, pen&#10;&#10;Description automatically generated">
            <a:extLst>
              <a:ext uri="{FF2B5EF4-FFF2-40B4-BE49-F238E27FC236}">
                <a16:creationId xmlns:a16="http://schemas.microsoft.com/office/drawing/2014/main" id="{88DA60CC-01C0-4133-875A-E8188ABEF6F3}"/>
              </a:ext>
            </a:extLst>
          </p:cNvPr>
          <p:cNvPicPr>
            <a:picLocks noChangeAspect="1"/>
          </p:cNvPicPr>
          <p:nvPr/>
        </p:nvPicPr>
        <p:blipFill rotWithShape="1">
          <a:blip r:embed="rId3">
            <a:extLst>
              <a:ext uri="{28A0092B-C50C-407E-A947-70E740481C1C}">
                <a14:useLocalDpi xmlns:a14="http://schemas.microsoft.com/office/drawing/2010/main" val="0"/>
              </a:ext>
            </a:extLst>
          </a:blip>
          <a:srcRect t="25349" b="8807"/>
          <a:stretch/>
        </p:blipFill>
        <p:spPr>
          <a:xfrm>
            <a:off x="2209800" y="1905000"/>
            <a:ext cx="4724400" cy="2073834"/>
          </a:xfrm>
          <a:prstGeom prst="rect">
            <a:avLst/>
          </a:prstGeom>
        </p:spPr>
      </p:pic>
      <p:grpSp>
        <p:nvGrpSpPr>
          <p:cNvPr id="9" name="Group 8">
            <a:extLst>
              <a:ext uri="{FF2B5EF4-FFF2-40B4-BE49-F238E27FC236}">
                <a16:creationId xmlns:a16="http://schemas.microsoft.com/office/drawing/2014/main" id="{ED3DF0F6-F0FA-4F94-A425-FA4BF42EB80F}"/>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5B8CFF11-738A-4C06-842F-63FE523F15C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EABA53A-FA79-4436-95D1-6B8F2FAD911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3" name="Flowchart: Process 12">
              <a:extLst>
                <a:ext uri="{FF2B5EF4-FFF2-40B4-BE49-F238E27FC236}">
                  <a16:creationId xmlns:a16="http://schemas.microsoft.com/office/drawing/2014/main" id="{432D0628-8F98-4EE6-9CEC-0CB6C42996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8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A5F3F734-8CAB-4207-A6E4-E3F9B6D2BB03}"/>
              </a:ext>
            </a:extLst>
          </p:cNvPr>
          <p:cNvSpPr txBox="1">
            <a:spLocks noChangeArrowheads="1"/>
          </p:cNvSpPr>
          <p:nvPr/>
        </p:nvSpPr>
        <p:spPr bwMode="auto">
          <a:xfrm>
            <a:off x="0" y="92467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Premium</a:t>
            </a:r>
          </a:p>
        </p:txBody>
      </p:sp>
      <p:sp>
        <p:nvSpPr>
          <p:cNvPr id="3" name="TextBox 2">
            <a:extLst>
              <a:ext uri="{FF2B5EF4-FFF2-40B4-BE49-F238E27FC236}">
                <a16:creationId xmlns:a16="http://schemas.microsoft.com/office/drawing/2014/main" id="{6A05F430-8962-49FD-B091-B8E59F7520DE}"/>
              </a:ext>
            </a:extLst>
          </p:cNvPr>
          <p:cNvSpPr txBox="1"/>
          <p:nvPr/>
        </p:nvSpPr>
        <p:spPr>
          <a:xfrm>
            <a:off x="457200" y="1657393"/>
            <a:ext cx="8382000" cy="5144998"/>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Premium varies by plan</a:t>
            </a:r>
          </a:p>
          <a:p>
            <a:pPr marR="0" lvl="0" algn="l" defTabSz="914400" rtl="0" eaLnBrk="1" fontAlgn="base" latinLnBrk="0" hangingPunct="1">
              <a:lnSpc>
                <a:spcPct val="100000"/>
              </a:lnSpc>
              <a:spcBef>
                <a:spcPct val="50000"/>
              </a:spcBef>
              <a:spcAft>
                <a:spcPct val="0"/>
              </a:spcAft>
              <a:buClrTx/>
              <a:buSzTx/>
              <a:tabLst/>
              <a:defRPr/>
            </a:pP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Higher premium for higher income levels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eaLnBrk="1" hangingPunct="1">
              <a:spcBef>
                <a:spcPts val="200"/>
              </a:spcBef>
              <a:defRPr/>
            </a:pPr>
            <a:r>
              <a:rPr kumimoji="0" lang="en-US" altLang="en-US" sz="2000" b="0" i="0" u="none" strike="noStrike" kern="1200" cap="none" spc="0" normalizeH="0" baseline="0" noProof="0" dirty="0">
                <a:ln>
                  <a:noFill/>
                </a:ln>
                <a:solidFill>
                  <a:srgbClr val="131A6D"/>
                </a:solidFill>
                <a:effectLst/>
                <a:uLnTx/>
                <a:uFillTx/>
                <a:latin typeface="Arial"/>
                <a:cs typeface="Arial"/>
              </a:rPr>
              <a:t>	Same thresholds used to compute income-related 	adjustments to the Part B premium –</a:t>
            </a:r>
            <a:r>
              <a:rPr lang="en-US" altLang="en-US" sz="2000" dirty="0">
                <a:solidFill>
                  <a:srgbClr val="131A6D"/>
                </a:solidFill>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panose="020B0604020202020204" pitchFamily="34" charset="0"/>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as reported on your IRS return from 2 years ago</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Higher premium if you wait to enroll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Additional 1% of base beneficiary premium</a:t>
            </a:r>
            <a:endParaRPr lang="en-US" altLang="en-US" sz="2000" b="0" i="0" u="none" strike="noStrike" kern="1200" cap="none" spc="0" normalizeH="0" baseline="0" noProof="0" dirty="0">
              <a:ln>
                <a:noFill/>
              </a:ln>
              <a:solidFill>
                <a:srgbClr val="131A6D"/>
              </a:solidFill>
              <a:effectLst/>
              <a:uLnTx/>
              <a:uFillTx/>
              <a:latin typeface="Arial"/>
              <a:cs typeface="Arial"/>
            </a:endParaRPr>
          </a:p>
          <a:p>
            <a:pPr lvl="1" eaLnBrk="1" hangingPunct="1">
              <a:spcBef>
                <a:spcPts val="200"/>
              </a:spcBef>
              <a:defRPr/>
            </a:pPr>
            <a:r>
              <a:rPr kumimoji="0" lang="en-US" altLang="en-US" sz="2000" b="0" i="0" u="none" strike="noStrike" kern="1200" cap="none" spc="0" normalizeH="0" baseline="0" noProof="0" dirty="0">
                <a:ln>
                  <a:noFill/>
                </a:ln>
                <a:solidFill>
                  <a:srgbClr val="131A6D"/>
                </a:solidFill>
                <a:effectLst/>
                <a:uLnTx/>
                <a:uFillTx/>
                <a:latin typeface="Arial"/>
                <a:cs typeface="Arial"/>
              </a:rPr>
              <a:t>	National base beneficiary monthly premium in </a:t>
            </a:r>
            <a:r>
              <a:rPr lang="en-US" altLang="en-US" sz="2000" b="1" dirty="0">
                <a:solidFill>
                  <a:srgbClr val="FF0000"/>
                </a:solidFill>
                <a:latin typeface="Arial"/>
                <a:cs typeface="Arial"/>
              </a:rPr>
              <a:t>2024</a:t>
            </a:r>
            <a:r>
              <a:rPr kumimoji="0" lang="en-US" altLang="en-US" sz="2000" b="0" i="0" u="none" strike="noStrike" kern="1200" cap="none" spc="0" normalizeH="0" baseline="0" noProof="0" dirty="0">
                <a:ln>
                  <a:noFill/>
                </a:ln>
                <a:solidFill>
                  <a:srgbClr val="131A6D"/>
                </a:solidFill>
                <a:effectLst/>
                <a:uLnTx/>
                <a:uFillTx/>
                <a:latin typeface="Arial"/>
                <a:cs typeface="Arial"/>
              </a:rPr>
              <a:t>:</a:t>
            </a:r>
            <a:r>
              <a:rPr lang="en-US" altLang="en-US" sz="2000" dirty="0">
                <a:solidFill>
                  <a:srgbClr val="131A6D"/>
                </a:solidFill>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$34.70</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For each month eligible and not enrolled</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For as long as you have Medicare drug coverage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Except if you had creditable drug coverage or get Extra Help</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grpSp>
        <p:nvGrpSpPr>
          <p:cNvPr id="8" name="Group 7">
            <a:extLst>
              <a:ext uri="{FF2B5EF4-FFF2-40B4-BE49-F238E27FC236}">
                <a16:creationId xmlns:a16="http://schemas.microsoft.com/office/drawing/2014/main" id="{6422933B-2BE9-4918-B207-B7AEBDF8231A}"/>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F4019A79-A091-4C3D-92D9-8E4B59C7CE5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DCA782F-0030-4404-A59D-0B4E074E7BD6}"/>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4" name="Flowchart: Process 13">
              <a:extLst>
                <a:ext uri="{FF2B5EF4-FFF2-40B4-BE49-F238E27FC236}">
                  <a16:creationId xmlns:a16="http://schemas.microsoft.com/office/drawing/2014/main" id="{86D87B89-C3D7-48B5-8DE3-A5CBDC4F5C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30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97543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Cost</a:t>
            </a:r>
          </a:p>
        </p:txBody>
      </p:sp>
      <p:sp>
        <p:nvSpPr>
          <p:cNvPr id="2" name="Rectangle 1">
            <a:extLst>
              <a:ext uri="{FF2B5EF4-FFF2-40B4-BE49-F238E27FC236}">
                <a16:creationId xmlns:a16="http://schemas.microsoft.com/office/drawing/2014/main" id="{24CD4871-9435-4D57-B47C-EF6376459DD6}"/>
              </a:ext>
            </a:extLst>
          </p:cNvPr>
          <p:cNvSpPr/>
          <p:nvPr/>
        </p:nvSpPr>
        <p:spPr>
          <a:xfrm>
            <a:off x="698292" y="2529244"/>
            <a:ext cx="5943600" cy="432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1079292" y="2798520"/>
            <a:ext cx="5334000"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Costs vary by plan</a:t>
            </a: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Formularies are used</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Drugs are in “Tiers”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150000"/>
              </a:lnSpc>
              <a:spcBef>
                <a:spcPts val="300"/>
              </a:spcBef>
              <a:buClrTx/>
              <a:buSzTx/>
              <a:buFont typeface="Arial" panose="020B0604020202020204" pitchFamily="34" charset="0"/>
              <a:buChar char="•"/>
              <a:defRPr/>
            </a:pPr>
            <a:r>
              <a:rPr lang="en-US" altLang="en-US" sz="2000" b="1" dirty="0">
                <a:solidFill>
                  <a:srgbClr val="FF0000"/>
                </a:solidFill>
                <a:latin typeface="Arial"/>
                <a:cs typeface="Arial"/>
              </a:rPr>
              <a:t>Introduced in 2021:</a:t>
            </a:r>
            <a:endParaRPr lang="en-US" alt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Part D Senior Savings Model: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$35 cap on co-pays for types of insulin</a:t>
            </a:r>
            <a:r>
              <a:rPr lang="en-US" altLang="en-US" sz="2000" b="1" dirty="0">
                <a:solidFill>
                  <a:srgbClr val="131A6D"/>
                </a:solidFill>
                <a:latin typeface="Arial"/>
                <a:cs typeface="Arial"/>
              </a:rPr>
              <a:t> </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Available with participating plans</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pic>
        <p:nvPicPr>
          <p:cNvPr id="4" name="Picture 3" descr="Graphical user interface, website&#10;&#10;Description automatically generated with medium confidence">
            <a:extLst>
              <a:ext uri="{FF2B5EF4-FFF2-40B4-BE49-F238E27FC236}">
                <a16:creationId xmlns:a16="http://schemas.microsoft.com/office/drawing/2014/main" id="{9162AAD9-3980-4D0F-9872-62C6499E7DD3}"/>
              </a:ext>
            </a:extLst>
          </p:cNvPr>
          <p:cNvPicPr>
            <a:picLocks noChangeAspect="1"/>
          </p:cNvPicPr>
          <p:nvPr/>
        </p:nvPicPr>
        <p:blipFill rotWithShape="1">
          <a:blip r:embed="rId3">
            <a:extLst>
              <a:ext uri="{28A0092B-C50C-407E-A947-70E740481C1C}">
                <a14:useLocalDpi xmlns:a14="http://schemas.microsoft.com/office/drawing/2010/main" val="0"/>
              </a:ext>
            </a:extLst>
          </a:blip>
          <a:srcRect l="51667"/>
          <a:stretch/>
        </p:blipFill>
        <p:spPr>
          <a:xfrm>
            <a:off x="4441172" y="1981200"/>
            <a:ext cx="4069777" cy="2678383"/>
          </a:xfrm>
          <a:prstGeom prst="rect">
            <a:avLst/>
          </a:prstGeom>
        </p:spPr>
      </p:pic>
      <p:grpSp>
        <p:nvGrpSpPr>
          <p:cNvPr id="10" name="Group 9">
            <a:extLst>
              <a:ext uri="{FF2B5EF4-FFF2-40B4-BE49-F238E27FC236}">
                <a16:creationId xmlns:a16="http://schemas.microsoft.com/office/drawing/2014/main" id="{A5FEF719-168E-4FFC-9E9F-B1508C60F541}"/>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E5AD84E8-6413-4669-9EFD-6811F758E10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4F715E5-5EDE-4B76-A7EA-462D3363AFE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98C948AA-C27D-4D8A-AC05-37882168B04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2104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100744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Part D: Cost</a:t>
            </a: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61097" y="1905000"/>
            <a:ext cx="853440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None/>
              <a:defRPr/>
            </a:pPr>
            <a:r>
              <a:rPr kumimoji="0" lang="en-US" altLang="en-US" sz="24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In </a:t>
            </a:r>
            <a:r>
              <a:rPr lang="en-US" altLang="en-US" sz="2000" b="1" dirty="0">
                <a:solidFill>
                  <a:srgbClr val="FF0000"/>
                </a:solidFill>
                <a:latin typeface="Arial"/>
                <a:cs typeface="Arial"/>
              </a:rPr>
              <a:t>2024 </a:t>
            </a:r>
            <a:r>
              <a:rPr lang="en-US" altLang="en-US" sz="2000" b="1" dirty="0">
                <a:solidFill>
                  <a:srgbClr val="131A6D"/>
                </a:solidFill>
                <a:latin typeface="Arial"/>
                <a:cs typeface="Arial"/>
              </a:rPr>
              <a:t>most</a:t>
            </a:r>
            <a:r>
              <a:rPr kumimoji="0" lang="en-US" altLang="en-US" sz="2000" b="1" i="0" u="none" strike="noStrike" kern="1200" cap="none" spc="0" normalizeH="0" baseline="0" noProof="0" dirty="0">
                <a:ln>
                  <a:noFill/>
                </a:ln>
                <a:solidFill>
                  <a:srgbClr val="131A6D"/>
                </a:solidFill>
                <a:effectLst/>
                <a:uLnTx/>
                <a:uFillTx/>
                <a:latin typeface="Arial"/>
                <a:cs typeface="Arial"/>
              </a:rPr>
              <a:t> people pay:</a:t>
            </a: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A monthly premium</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An annual deductible:</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 $545</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Initial coverage stage:</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Copayments or coinsurance</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In gap/doughnut hole:</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25% on covered drugs</a:t>
            </a:r>
            <a:r>
              <a:rPr lang="en-US" altLang="en-US" sz="2000" b="1" dirty="0">
                <a:solidFill>
                  <a:srgbClr val="131A6D"/>
                </a:solidFill>
                <a:latin typeface="Arial"/>
                <a:cs typeface="Arial"/>
              </a:rPr>
              <a:t> </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Catastrophic:</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after spending $8,000 out of pocket</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sp>
        <p:nvSpPr>
          <p:cNvPr id="4" name="Rectangle 3">
            <a:extLst>
              <a:ext uri="{FF2B5EF4-FFF2-40B4-BE49-F238E27FC236}">
                <a16:creationId xmlns:a16="http://schemas.microsoft.com/office/drawing/2014/main" id="{EC8E14AC-02BC-4621-9584-772F8B09724A}"/>
              </a:ext>
            </a:extLst>
          </p:cNvPr>
          <p:cNvSpPr/>
          <p:nvPr/>
        </p:nvSpPr>
        <p:spPr>
          <a:xfrm>
            <a:off x="8595497" y="4819273"/>
            <a:ext cx="548503" cy="20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ruit&#10;&#10;Description automatically generated">
            <a:extLst>
              <a:ext uri="{FF2B5EF4-FFF2-40B4-BE49-F238E27FC236}">
                <a16:creationId xmlns:a16="http://schemas.microsoft.com/office/drawing/2014/main" id="{FACA02D5-81BA-4FCA-9D2C-C0CBFB30B4FC}"/>
              </a:ext>
            </a:extLst>
          </p:cNvPr>
          <p:cNvPicPr>
            <a:picLocks noChangeAspect="1"/>
          </p:cNvPicPr>
          <p:nvPr/>
        </p:nvPicPr>
        <p:blipFill rotWithShape="1">
          <a:blip r:embed="rId3">
            <a:extLst>
              <a:ext uri="{28A0092B-C50C-407E-A947-70E740481C1C}">
                <a14:useLocalDpi xmlns:a14="http://schemas.microsoft.com/office/drawing/2010/main" val="0"/>
              </a:ext>
            </a:extLst>
          </a:blip>
          <a:srcRect l="649" t="201" r="24675" b="-201"/>
          <a:stretch/>
        </p:blipFill>
        <p:spPr>
          <a:xfrm>
            <a:off x="0" y="4819273"/>
            <a:ext cx="8763000" cy="2038727"/>
          </a:xfrm>
          <a:prstGeom prst="rect">
            <a:avLst/>
          </a:prstGeom>
        </p:spPr>
      </p:pic>
      <p:grpSp>
        <p:nvGrpSpPr>
          <p:cNvPr id="10" name="Group 9">
            <a:extLst>
              <a:ext uri="{FF2B5EF4-FFF2-40B4-BE49-F238E27FC236}">
                <a16:creationId xmlns:a16="http://schemas.microsoft.com/office/drawing/2014/main" id="{35F98A37-DC04-4B55-A5BC-389E97B41ECB}"/>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78523089-1285-419D-99F1-4CC47D20C6D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559D072-5993-45B4-B6B3-1E8F26A069A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7E868340-0EB5-4662-A0EA-6CB85A2CAC1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61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9144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In this Presentation</a:t>
            </a:r>
          </a:p>
        </p:txBody>
      </p:sp>
      <p:sp>
        <p:nvSpPr>
          <p:cNvPr id="7" name="Rectangle 6">
            <a:extLst>
              <a:ext uri="{FF2B5EF4-FFF2-40B4-BE49-F238E27FC236}">
                <a16:creationId xmlns:a16="http://schemas.microsoft.com/office/drawing/2014/main" id="{E17ED6B8-4104-4733-93BC-38350A88515B}"/>
              </a:ext>
            </a:extLst>
          </p:cNvPr>
          <p:cNvSpPr/>
          <p:nvPr/>
        </p:nvSpPr>
        <p:spPr>
          <a:xfrm>
            <a:off x="0" y="1848464"/>
            <a:ext cx="9144000" cy="4472927"/>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hand&#10;&#10;Description automatically generated">
            <a:extLst>
              <a:ext uri="{FF2B5EF4-FFF2-40B4-BE49-F238E27FC236}">
                <a16:creationId xmlns:a16="http://schemas.microsoft.com/office/drawing/2014/main" id="{5C6B51F7-FE49-49ED-AA6D-E41FF0CB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91736" y="2054192"/>
            <a:ext cx="4952263" cy="4267200"/>
          </a:xfrm>
          <a:prstGeom prst="rect">
            <a:avLst/>
          </a:prstGeom>
          <a:effectLst>
            <a:softEdge rad="0"/>
          </a:effectLst>
        </p:spPr>
      </p:pic>
      <p:sp>
        <p:nvSpPr>
          <p:cNvPr id="2" name="Rectangle 1">
            <a:extLst>
              <a:ext uri="{FF2B5EF4-FFF2-40B4-BE49-F238E27FC236}">
                <a16:creationId xmlns:a16="http://schemas.microsoft.com/office/drawing/2014/main" id="{EFF2988E-4CDB-46FD-93DB-F12BEE9457DE}"/>
              </a:ext>
            </a:extLst>
          </p:cNvPr>
          <p:cNvSpPr>
            <a:spLocks noChangeArrowheads="1"/>
          </p:cNvSpPr>
          <p:nvPr/>
        </p:nvSpPr>
        <p:spPr bwMode="auto">
          <a:xfrm>
            <a:off x="877529" y="2214951"/>
            <a:ext cx="5562600" cy="326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is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Enrollment Timeline?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does Medicare cover?</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How much will it cost?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What if I can’t afford it?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Are there other options?</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Shopping Tips</a:t>
            </a:r>
          </a:p>
        </p:txBody>
      </p:sp>
      <p:grpSp>
        <p:nvGrpSpPr>
          <p:cNvPr id="4" name="Group 3">
            <a:extLst>
              <a:ext uri="{FF2B5EF4-FFF2-40B4-BE49-F238E27FC236}">
                <a16:creationId xmlns:a16="http://schemas.microsoft.com/office/drawing/2014/main" id="{4EB9D2C1-8270-4828-B939-F6EA5FBEBDF8}"/>
              </a:ext>
            </a:extLst>
          </p:cNvPr>
          <p:cNvGrpSpPr/>
          <p:nvPr/>
        </p:nvGrpSpPr>
        <p:grpSpPr>
          <a:xfrm>
            <a:off x="0" y="145906"/>
            <a:ext cx="9143999" cy="390703"/>
            <a:chOff x="0" y="145906"/>
            <a:chExt cx="9143999" cy="390703"/>
          </a:xfrm>
        </p:grpSpPr>
        <p:sp>
          <p:nvSpPr>
            <p:cNvPr id="3" name="Flowchart: Process 2">
              <a:extLst>
                <a:ext uri="{FF2B5EF4-FFF2-40B4-BE49-F238E27FC236}">
                  <a16:creationId xmlns:a16="http://schemas.microsoft.com/office/drawing/2014/main" id="{1B033720-3A0F-4999-B0B0-7CA2DBF413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89C5"/>
                </a:solidFill>
              </a:endParaRPr>
            </a:p>
          </p:txBody>
        </p:sp>
        <p:sp>
          <p:nvSpPr>
            <p:cNvPr id="13" name="TextBox 12">
              <a:extLst>
                <a:ext uri="{FF2B5EF4-FFF2-40B4-BE49-F238E27FC236}">
                  <a16:creationId xmlns:a16="http://schemas.microsoft.com/office/drawing/2014/main" id="{F6E06CCB-976F-4FDC-8B19-6B1F8E3267E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B66725F-FF65-40E0-9E44-19B0C03F79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701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742D907-B1B8-4901-BF1D-3B47779DDDC7}"/>
              </a:ext>
            </a:extLst>
          </p:cNvPr>
          <p:cNvSpPr txBox="1">
            <a:spLocks noChangeArrowheads="1"/>
          </p:cNvSpPr>
          <p:nvPr/>
        </p:nvSpPr>
        <p:spPr bwMode="auto">
          <a:xfrm>
            <a:off x="-4281"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Advantage Enrollment Periods</a:t>
            </a:r>
          </a:p>
        </p:txBody>
      </p:sp>
      <p:sp>
        <p:nvSpPr>
          <p:cNvPr id="2" name="TextBox 1">
            <a:extLst>
              <a:ext uri="{FF2B5EF4-FFF2-40B4-BE49-F238E27FC236}">
                <a16:creationId xmlns:a16="http://schemas.microsoft.com/office/drawing/2014/main" id="{5F5170DA-250C-4367-A01F-CFAA577017F8}"/>
              </a:ext>
            </a:extLst>
          </p:cNvPr>
          <p:cNvSpPr txBox="1"/>
          <p:nvPr/>
        </p:nvSpPr>
        <p:spPr>
          <a:xfrm>
            <a:off x="493501" y="2535972"/>
            <a:ext cx="8107417" cy="4093428"/>
          </a:xfrm>
          <a:prstGeom prst="rect">
            <a:avLst/>
          </a:prstGeom>
          <a:noFill/>
        </p:spPr>
        <p:txBody>
          <a:bodyPr wrap="square" rtlCol="0">
            <a:spAutoFit/>
          </a:bodyPr>
          <a:lstStyle/>
          <a:p>
            <a:pPr algn="ctr"/>
            <a:r>
              <a:rPr lang="en-US" sz="2000" b="1">
                <a:solidFill>
                  <a:srgbClr val="131A6D"/>
                </a:solidFill>
              </a:rPr>
              <a:t>Initial Election Period (IEP</a:t>
            </a:r>
            <a:r>
              <a:rPr lang="en-US" sz="2000">
                <a:solidFill>
                  <a:srgbClr val="131A6D"/>
                </a:solidFill>
              </a:rPr>
              <a:t>)</a:t>
            </a:r>
          </a:p>
          <a:p>
            <a:pPr algn="ctr"/>
            <a:r>
              <a:rPr lang="en-US" altLang="en-US" sz="2000">
                <a:solidFill>
                  <a:srgbClr val="131A6D"/>
                </a:solidFill>
              </a:rPr>
              <a:t>7-month period surrounding 65</a:t>
            </a:r>
            <a:r>
              <a:rPr lang="en-US" altLang="en-US" sz="2000" baseline="30000">
                <a:solidFill>
                  <a:srgbClr val="131A6D"/>
                </a:solidFill>
              </a:rPr>
              <a:t>th</a:t>
            </a:r>
            <a:r>
              <a:rPr lang="en-US" altLang="en-US" sz="2000">
                <a:solidFill>
                  <a:srgbClr val="131A6D"/>
                </a:solidFill>
              </a:rPr>
              <a:t> birthday month</a:t>
            </a:r>
            <a:endParaRPr lang="en-US" sz="2000">
              <a:solidFill>
                <a:srgbClr val="131A6D"/>
              </a:solidFill>
            </a:endParaRPr>
          </a:p>
          <a:p>
            <a:pPr algn="ctr"/>
            <a:r>
              <a:rPr lang="en-US" sz="2000">
                <a:solidFill>
                  <a:srgbClr val="131A6D"/>
                </a:solidFill>
              </a:rPr>
              <a:t>	</a:t>
            </a:r>
          </a:p>
          <a:p>
            <a:pPr algn="ctr"/>
            <a:r>
              <a:rPr lang="en-US" sz="2000" b="1">
                <a:solidFill>
                  <a:srgbClr val="131A6D"/>
                </a:solidFill>
              </a:rPr>
              <a:t>Annual Enrollment Period (AEP)</a:t>
            </a:r>
          </a:p>
          <a:p>
            <a:pPr algn="ctr"/>
            <a:r>
              <a:rPr lang="en-US" sz="2000">
                <a:solidFill>
                  <a:srgbClr val="131A6D"/>
                </a:solidFill>
              </a:rPr>
              <a:t>Oct 15 – Dec 7</a:t>
            </a:r>
            <a:br>
              <a:rPr lang="en-US" sz="2000">
                <a:solidFill>
                  <a:srgbClr val="131A6D"/>
                </a:solidFill>
              </a:rPr>
            </a:br>
            <a:r>
              <a:rPr lang="en-US" sz="2000">
                <a:solidFill>
                  <a:srgbClr val="131A6D"/>
                </a:solidFill>
              </a:rPr>
              <a:t>                        </a:t>
            </a:r>
            <a:endParaRPr lang="en-US" sz="2000" b="1">
              <a:solidFill>
                <a:srgbClr val="131A6D"/>
              </a:solidFill>
            </a:endParaRPr>
          </a:p>
          <a:p>
            <a:pPr algn="ctr"/>
            <a:r>
              <a:rPr lang="en-US" sz="2000" b="1">
                <a:solidFill>
                  <a:srgbClr val="131A6D"/>
                </a:solidFill>
              </a:rPr>
              <a:t>Open Enrollment Period (OEP)</a:t>
            </a:r>
          </a:p>
          <a:p>
            <a:pPr algn="ctr"/>
            <a:r>
              <a:rPr lang="en-US" sz="2000">
                <a:solidFill>
                  <a:srgbClr val="131A6D"/>
                </a:solidFill>
              </a:rPr>
              <a:t>Jan 1 – March 31</a:t>
            </a:r>
          </a:p>
          <a:p>
            <a:pPr algn="ctr"/>
            <a:endParaRPr lang="en-US" sz="2000">
              <a:solidFill>
                <a:srgbClr val="131A6D"/>
              </a:solidFill>
            </a:endParaRPr>
          </a:p>
          <a:p>
            <a:pPr algn="ctr"/>
            <a:r>
              <a:rPr lang="en-US" sz="2000" b="1">
                <a:solidFill>
                  <a:srgbClr val="131A6D"/>
                </a:solidFill>
              </a:rPr>
              <a:t>Special Election Period (SEP)</a:t>
            </a:r>
          </a:p>
          <a:p>
            <a:pPr algn="ctr"/>
            <a:r>
              <a:rPr lang="en-US" sz="2000">
                <a:solidFill>
                  <a:srgbClr val="131A6D"/>
                </a:solidFill>
              </a:rPr>
              <a:t>Change of residence, loss of group coverage, plan leaves market </a:t>
            </a:r>
          </a:p>
          <a:p>
            <a:pPr algn="ctr"/>
            <a:r>
              <a:rPr lang="en-US" sz="2000">
                <a:solidFill>
                  <a:srgbClr val="131A6D"/>
                </a:solidFill>
              </a:rPr>
              <a:t>for upcoming year, etc. If a 5-star plan is available in your area, </a:t>
            </a:r>
          </a:p>
          <a:p>
            <a:pPr algn="ctr"/>
            <a:r>
              <a:rPr lang="en-US" sz="2000">
                <a:solidFill>
                  <a:srgbClr val="131A6D"/>
                </a:solidFill>
              </a:rPr>
              <a:t>you can use an SEP once Dec 8 – Nov 30.</a:t>
            </a:r>
          </a:p>
        </p:txBody>
      </p:sp>
      <p:grpSp>
        <p:nvGrpSpPr>
          <p:cNvPr id="5" name="Group 4">
            <a:extLst>
              <a:ext uri="{FF2B5EF4-FFF2-40B4-BE49-F238E27FC236}">
                <a16:creationId xmlns:a16="http://schemas.microsoft.com/office/drawing/2014/main" id="{1B86FE98-6CF9-4395-ABDF-7B48DA3A4D20}"/>
              </a:ext>
            </a:extLst>
          </p:cNvPr>
          <p:cNvGrpSpPr/>
          <p:nvPr/>
        </p:nvGrpSpPr>
        <p:grpSpPr>
          <a:xfrm>
            <a:off x="2848075" y="1898892"/>
            <a:ext cx="3447850" cy="456600"/>
            <a:chOff x="4447675" y="2013492"/>
            <a:chExt cx="3447850" cy="456600"/>
          </a:xfrm>
        </p:grpSpPr>
        <p:pic>
          <p:nvPicPr>
            <p:cNvPr id="9" name="Picture 8">
              <a:extLst>
                <a:ext uri="{FF2B5EF4-FFF2-40B4-BE49-F238E27FC236}">
                  <a16:creationId xmlns:a16="http://schemas.microsoft.com/office/drawing/2014/main" id="{CE3C0864-F850-496E-ADBC-CEA066352E82}"/>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943600" y="2013492"/>
              <a:ext cx="456600" cy="456600"/>
            </a:xfrm>
            <a:prstGeom prst="rect">
              <a:avLst/>
            </a:prstGeom>
            <a:noFill/>
          </p:spPr>
        </p:pic>
        <p:pic>
          <p:nvPicPr>
            <p:cNvPr id="10" name="Picture 9">
              <a:extLst>
                <a:ext uri="{FF2B5EF4-FFF2-40B4-BE49-F238E27FC236}">
                  <a16:creationId xmlns:a16="http://schemas.microsoft.com/office/drawing/2014/main" id="{C26ACFD6-5049-4A74-A765-431DAEABCE2A}"/>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76725" y="2127192"/>
              <a:ext cx="304400" cy="304400"/>
            </a:xfrm>
            <a:prstGeom prst="rect">
              <a:avLst/>
            </a:prstGeom>
            <a:noFill/>
          </p:spPr>
        </p:pic>
        <p:pic>
          <p:nvPicPr>
            <p:cNvPr id="13" name="Picture 12">
              <a:extLst>
                <a:ext uri="{FF2B5EF4-FFF2-40B4-BE49-F238E27FC236}">
                  <a16:creationId xmlns:a16="http://schemas.microsoft.com/office/drawing/2014/main" id="{9CED8764-EDF9-4016-92CE-F39A4677302F}"/>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133925" y="2127192"/>
              <a:ext cx="304400" cy="304400"/>
            </a:xfrm>
            <a:prstGeom prst="rect">
              <a:avLst/>
            </a:prstGeom>
            <a:noFill/>
          </p:spPr>
        </p:pic>
        <p:pic>
          <p:nvPicPr>
            <p:cNvPr id="14" name="Picture 13">
              <a:extLst>
                <a:ext uri="{FF2B5EF4-FFF2-40B4-BE49-F238E27FC236}">
                  <a16:creationId xmlns:a16="http://schemas.microsoft.com/office/drawing/2014/main" id="{162C2F3B-2230-47A9-B1F9-146425159E4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591125" y="2127192"/>
              <a:ext cx="304400" cy="304400"/>
            </a:xfrm>
            <a:prstGeom prst="rect">
              <a:avLst/>
            </a:prstGeom>
            <a:noFill/>
          </p:spPr>
        </p:pic>
        <p:pic>
          <p:nvPicPr>
            <p:cNvPr id="15" name="Picture 14">
              <a:extLst>
                <a:ext uri="{FF2B5EF4-FFF2-40B4-BE49-F238E27FC236}">
                  <a16:creationId xmlns:a16="http://schemas.microsoft.com/office/drawing/2014/main" id="{7BFDA163-AEE1-4489-997C-262CB690F3B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447675" y="2127192"/>
              <a:ext cx="304400" cy="304400"/>
            </a:xfrm>
            <a:prstGeom prst="rect">
              <a:avLst/>
            </a:prstGeom>
            <a:noFill/>
          </p:spPr>
        </p:pic>
        <p:pic>
          <p:nvPicPr>
            <p:cNvPr id="16" name="Picture 15">
              <a:extLst>
                <a:ext uri="{FF2B5EF4-FFF2-40B4-BE49-F238E27FC236}">
                  <a16:creationId xmlns:a16="http://schemas.microsoft.com/office/drawing/2014/main" id="{303AC6D3-571B-4C50-8AB1-9368E6F84AC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04875" y="2127192"/>
              <a:ext cx="304400" cy="304400"/>
            </a:xfrm>
            <a:prstGeom prst="rect">
              <a:avLst/>
            </a:prstGeom>
            <a:noFill/>
          </p:spPr>
        </p:pic>
        <p:pic>
          <p:nvPicPr>
            <p:cNvPr id="17" name="Picture 16">
              <a:extLst>
                <a:ext uri="{FF2B5EF4-FFF2-40B4-BE49-F238E27FC236}">
                  <a16:creationId xmlns:a16="http://schemas.microsoft.com/office/drawing/2014/main" id="{B3A1A907-11DC-403A-97FE-54B14DCFE72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362075" y="2127192"/>
              <a:ext cx="304400" cy="304400"/>
            </a:xfrm>
            <a:prstGeom prst="rect">
              <a:avLst/>
            </a:prstGeom>
            <a:noFill/>
          </p:spPr>
        </p:pic>
      </p:grpSp>
      <p:grpSp>
        <p:nvGrpSpPr>
          <p:cNvPr id="3" name="Group 2">
            <a:extLst>
              <a:ext uri="{FF2B5EF4-FFF2-40B4-BE49-F238E27FC236}">
                <a16:creationId xmlns:a16="http://schemas.microsoft.com/office/drawing/2014/main" id="{5F858954-AE28-4D81-9F92-54308ED73D84}"/>
              </a:ext>
            </a:extLst>
          </p:cNvPr>
          <p:cNvGrpSpPr/>
          <p:nvPr/>
        </p:nvGrpSpPr>
        <p:grpSpPr>
          <a:xfrm>
            <a:off x="6553200" y="5289034"/>
            <a:ext cx="1690834" cy="320040"/>
            <a:chOff x="7133925" y="4361278"/>
            <a:chExt cx="1690834" cy="320040"/>
          </a:xfrm>
        </p:grpSpPr>
        <p:pic>
          <p:nvPicPr>
            <p:cNvPr id="4" name="Picture 3" descr="Shape&#10;&#10;Description automatically generated">
              <a:extLst>
                <a:ext uri="{FF2B5EF4-FFF2-40B4-BE49-F238E27FC236}">
                  <a16:creationId xmlns:a16="http://schemas.microsoft.com/office/drawing/2014/main" id="{A7F702C8-4411-455E-8BC3-F1A1E106E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925" y="4361278"/>
              <a:ext cx="316290" cy="320040"/>
            </a:xfrm>
            <a:prstGeom prst="rect">
              <a:avLst/>
            </a:prstGeom>
          </p:spPr>
        </p:pic>
        <p:pic>
          <p:nvPicPr>
            <p:cNvPr id="18" name="Picture 17" descr="Shape&#10;&#10;Description automatically generated">
              <a:extLst>
                <a:ext uri="{FF2B5EF4-FFF2-40B4-BE49-F238E27FC236}">
                  <a16:creationId xmlns:a16="http://schemas.microsoft.com/office/drawing/2014/main" id="{9D6B5BB2-8C69-47F0-98D6-24C912AAC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61" y="4361278"/>
              <a:ext cx="316290" cy="320040"/>
            </a:xfrm>
            <a:prstGeom prst="rect">
              <a:avLst/>
            </a:prstGeom>
          </p:spPr>
        </p:pic>
        <p:pic>
          <p:nvPicPr>
            <p:cNvPr id="19" name="Picture 18" descr="Shape&#10;&#10;Description automatically generated">
              <a:extLst>
                <a:ext uri="{FF2B5EF4-FFF2-40B4-BE49-F238E27FC236}">
                  <a16:creationId xmlns:a16="http://schemas.microsoft.com/office/drawing/2014/main" id="{66D37ED9-71D2-4686-AEB5-4603AAA71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97" y="4361278"/>
              <a:ext cx="316290" cy="320040"/>
            </a:xfrm>
            <a:prstGeom prst="rect">
              <a:avLst/>
            </a:prstGeom>
          </p:spPr>
        </p:pic>
        <p:pic>
          <p:nvPicPr>
            <p:cNvPr id="20" name="Picture 19" descr="Shape&#10;&#10;Description automatically generated">
              <a:extLst>
                <a:ext uri="{FF2B5EF4-FFF2-40B4-BE49-F238E27FC236}">
                  <a16:creationId xmlns:a16="http://schemas.microsoft.com/office/drawing/2014/main" id="{272D6B2D-3B84-41B4-9CF0-603F2E7EA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833" y="4361278"/>
              <a:ext cx="316290" cy="320040"/>
            </a:xfrm>
            <a:prstGeom prst="rect">
              <a:avLst/>
            </a:prstGeom>
          </p:spPr>
        </p:pic>
        <p:pic>
          <p:nvPicPr>
            <p:cNvPr id="21" name="Picture 20" descr="Shape&#10;&#10;Description automatically generated">
              <a:extLst>
                <a:ext uri="{FF2B5EF4-FFF2-40B4-BE49-F238E27FC236}">
                  <a16:creationId xmlns:a16="http://schemas.microsoft.com/office/drawing/2014/main" id="{4B3F8FFE-DE8E-49DD-A064-F05F89EB1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8469" y="4361278"/>
              <a:ext cx="316290" cy="320040"/>
            </a:xfrm>
            <a:prstGeom prst="rect">
              <a:avLst/>
            </a:prstGeom>
          </p:spPr>
        </p:pic>
      </p:grpSp>
      <p:grpSp>
        <p:nvGrpSpPr>
          <p:cNvPr id="22" name="Group 21">
            <a:extLst>
              <a:ext uri="{FF2B5EF4-FFF2-40B4-BE49-F238E27FC236}">
                <a16:creationId xmlns:a16="http://schemas.microsoft.com/office/drawing/2014/main" id="{B4299B46-761A-4362-AFF5-82E6DC26ECC6}"/>
              </a:ext>
            </a:extLst>
          </p:cNvPr>
          <p:cNvGrpSpPr/>
          <p:nvPr/>
        </p:nvGrpSpPr>
        <p:grpSpPr>
          <a:xfrm>
            <a:off x="0" y="145906"/>
            <a:ext cx="9143999" cy="390703"/>
            <a:chOff x="0" y="145906"/>
            <a:chExt cx="9143999" cy="390703"/>
          </a:xfrm>
        </p:grpSpPr>
        <p:sp>
          <p:nvSpPr>
            <p:cNvPr id="23" name="Flowchart: Process 22">
              <a:extLst>
                <a:ext uri="{FF2B5EF4-FFF2-40B4-BE49-F238E27FC236}">
                  <a16:creationId xmlns:a16="http://schemas.microsoft.com/office/drawing/2014/main" id="{52C39654-030D-4EA2-B383-6C935EF599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614A4A3-51C1-4E77-8A30-D6ABFEF7A8A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MA Enrollment</a:t>
              </a:r>
            </a:p>
          </p:txBody>
        </p:sp>
        <p:sp>
          <p:nvSpPr>
            <p:cNvPr id="25" name="Flowchart: Process 24">
              <a:extLst>
                <a:ext uri="{FF2B5EF4-FFF2-40B4-BE49-F238E27FC236}">
                  <a16:creationId xmlns:a16="http://schemas.microsoft.com/office/drawing/2014/main" id="{E8277CD1-4801-4AF2-9075-A7045B9E5DFB}"/>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590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2 Ways to Get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1" name="Rectangle 20">
            <a:extLst>
              <a:ext uri="{FF2B5EF4-FFF2-40B4-BE49-F238E27FC236}">
                <a16:creationId xmlns:a16="http://schemas.microsoft.com/office/drawing/2014/main" id="{4C424F43-C68B-47E2-8391-751A285AD7E6}"/>
              </a:ext>
            </a:extLst>
          </p:cNvPr>
          <p:cNvSpPr/>
          <p:nvPr/>
        </p:nvSpPr>
        <p:spPr>
          <a:xfrm>
            <a:off x="655658"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6E7CA454-7C2C-43FD-BFDD-584F4B0A2C08}"/>
              </a:ext>
            </a:extLst>
          </p:cNvPr>
          <p:cNvSpPr/>
          <p:nvPr/>
        </p:nvSpPr>
        <p:spPr>
          <a:xfrm>
            <a:off x="2244121" y="388198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54894" y="2202687"/>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Original Medicare</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rPr>
              <a:t>Part B – Medical</a:t>
            </a:r>
            <a:endPar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39725" y="4405992"/>
            <a:ext cx="2590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Medicare Supplement</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963525" y="5557702"/>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26A161A6-DD40-4DFD-B2D4-0ADF269E74B0}"/>
              </a:ext>
            </a:extLst>
          </p:cNvPr>
          <p:cNvSpPr/>
          <p:nvPr/>
        </p:nvSpPr>
        <p:spPr>
          <a:xfrm>
            <a:off x="2249019" y="5014171"/>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B5AF8CE-DEDB-410C-9EA1-112A44340BA2}"/>
              </a:ext>
            </a:extLst>
          </p:cNvPr>
          <p:cNvSpPr/>
          <p:nvPr/>
        </p:nvSpPr>
        <p:spPr>
          <a:xfrm>
            <a:off x="5096367"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2083534"/>
            <a:ext cx="2667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 C – Health Plan</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Combines Part A, Part B, and usually Part D. Some plans come with additional benefits.</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14319" y="5205992"/>
            <a:ext cx="26670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 D – Rx Drug Plan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Arrow: Down 33">
            <a:extLst>
              <a:ext uri="{FF2B5EF4-FFF2-40B4-BE49-F238E27FC236}">
                <a16:creationId xmlns:a16="http://schemas.microsoft.com/office/drawing/2014/main" id="{6AC2DC92-2897-4E45-B1F8-2D8893394B28}"/>
              </a:ext>
            </a:extLst>
          </p:cNvPr>
          <p:cNvSpPr/>
          <p:nvPr/>
        </p:nvSpPr>
        <p:spPr>
          <a:xfrm>
            <a:off x="6603546" y="4724400"/>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C7B99B-5CD8-4E84-BF3D-E656DC1B2F0D}"/>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F84F27E3-498F-4C0E-90F1-FFE226F8F5B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F8F7213-5129-4B80-B8C0-0D0DDA95428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5" name="Flowchart: Process 24">
              <a:extLst>
                <a:ext uri="{FF2B5EF4-FFF2-40B4-BE49-F238E27FC236}">
                  <a16:creationId xmlns:a16="http://schemas.microsoft.com/office/drawing/2014/main" id="{CA8E39BE-6AC2-41E4-894A-34EF85C6CD2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800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6F3B36DC-BBB6-497A-9D1B-85866136B3BA}"/>
              </a:ext>
            </a:extLst>
          </p:cNvPr>
          <p:cNvSpPr txBox="1">
            <a:spLocks noChangeArrowheads="1"/>
          </p:cNvSpPr>
          <p:nvPr/>
        </p:nvSpPr>
        <p:spPr bwMode="auto">
          <a:xfrm>
            <a:off x="0" y="1059375"/>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About Other </a:t>
            </a:r>
          </a:p>
          <a:p>
            <a:pPr algn="ctr" eaLnBrk="1" fontAlgn="auto" hangingPunct="1">
              <a:spcBef>
                <a:spcPts val="0"/>
              </a:spcBef>
              <a:spcAft>
                <a:spcPts val="0"/>
              </a:spcAft>
              <a:defRPr/>
            </a:pPr>
            <a:r>
              <a:rPr lang="en-US" sz="3200" b="1" kern="0">
                <a:solidFill>
                  <a:srgbClr val="131A6D"/>
                </a:solidFill>
                <a:cs typeface="Arial" charset="0"/>
              </a:rPr>
              <a:t>Out-of-Pocket Expenses?</a:t>
            </a:r>
          </a:p>
        </p:txBody>
      </p:sp>
      <p:pic>
        <p:nvPicPr>
          <p:cNvPr id="9" name="Picture 8" descr="A person holding a piggy bank&#10;&#10;Description automatically generated with medium confidence">
            <a:extLst>
              <a:ext uri="{FF2B5EF4-FFF2-40B4-BE49-F238E27FC236}">
                <a16:creationId xmlns:a16="http://schemas.microsoft.com/office/drawing/2014/main" id="{40464283-EE7F-4126-869D-2EC6F09E0C08}"/>
              </a:ext>
            </a:extLst>
          </p:cNvPr>
          <p:cNvPicPr>
            <a:picLocks noChangeAspect="1"/>
          </p:cNvPicPr>
          <p:nvPr/>
        </p:nvPicPr>
        <p:blipFill rotWithShape="1">
          <a:blip r:embed="rId3">
            <a:extLst>
              <a:ext uri="{28A0092B-C50C-407E-A947-70E740481C1C}">
                <a14:useLocalDpi xmlns:a14="http://schemas.microsoft.com/office/drawing/2010/main" val="0"/>
              </a:ext>
            </a:extLst>
          </a:blip>
          <a:srcRect b="6668"/>
          <a:stretch/>
        </p:blipFill>
        <p:spPr>
          <a:xfrm>
            <a:off x="1143000" y="2286499"/>
            <a:ext cx="6858000" cy="4266701"/>
          </a:xfrm>
          <a:prstGeom prst="rect">
            <a:avLst/>
          </a:prstGeom>
        </p:spPr>
      </p:pic>
      <p:grpSp>
        <p:nvGrpSpPr>
          <p:cNvPr id="10" name="Group 9">
            <a:extLst>
              <a:ext uri="{FF2B5EF4-FFF2-40B4-BE49-F238E27FC236}">
                <a16:creationId xmlns:a16="http://schemas.microsoft.com/office/drawing/2014/main" id="{9028E5DD-D6CC-4DF3-BF44-8BCD6650851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726D19D0-F8E3-4C98-A33D-C29CD87E9E8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1E0054-5D7E-42F3-83BA-51C2E12A947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3" name="Flowchart: Process 12">
              <a:extLst>
                <a:ext uri="{FF2B5EF4-FFF2-40B4-BE49-F238E27FC236}">
                  <a16:creationId xmlns:a16="http://schemas.microsoft.com/office/drawing/2014/main" id="{2AC47D98-5FC1-4329-AB88-E2C849F34F0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4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4156010B-B009-4115-BC54-C8AD87C901B2}"/>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9" name="Picture 8" descr="A person holding an umbrella&#10;&#10;Description automatically generated">
            <a:extLst>
              <a:ext uri="{FF2B5EF4-FFF2-40B4-BE49-F238E27FC236}">
                <a16:creationId xmlns:a16="http://schemas.microsoft.com/office/drawing/2014/main" id="{4EA387A2-2206-4F40-927A-9974EB4E58AF}"/>
              </a:ext>
            </a:extLst>
          </p:cNvPr>
          <p:cNvPicPr>
            <a:picLocks noChangeAspect="1"/>
          </p:cNvPicPr>
          <p:nvPr/>
        </p:nvPicPr>
        <p:blipFill rotWithShape="1">
          <a:blip r:embed="rId3">
            <a:extLst>
              <a:ext uri="{28A0092B-C50C-407E-A947-70E740481C1C}">
                <a14:useLocalDpi xmlns:a14="http://schemas.microsoft.com/office/drawing/2010/main" val="0"/>
              </a:ext>
            </a:extLst>
          </a:blip>
          <a:srcRect t="6345" r="5870" b="36054"/>
          <a:stretch/>
        </p:blipFill>
        <p:spPr>
          <a:xfrm>
            <a:off x="1" y="3127176"/>
            <a:ext cx="9143999" cy="3730824"/>
          </a:xfrm>
          <a:prstGeom prst="rect">
            <a:avLst/>
          </a:prstGeom>
        </p:spPr>
      </p:pic>
      <p:sp>
        <p:nvSpPr>
          <p:cNvPr id="2" name="TextBox 1">
            <a:extLst>
              <a:ext uri="{FF2B5EF4-FFF2-40B4-BE49-F238E27FC236}">
                <a16:creationId xmlns:a16="http://schemas.microsoft.com/office/drawing/2014/main" id="{E5E9DF49-C569-4CEA-8A7F-7CD71E390F21}"/>
              </a:ext>
            </a:extLst>
          </p:cNvPr>
          <p:cNvSpPr txBox="1"/>
          <p:nvPr/>
        </p:nvSpPr>
        <p:spPr>
          <a:xfrm>
            <a:off x="1219200" y="3581400"/>
            <a:ext cx="7162800" cy="3293209"/>
          </a:xfrm>
          <a:prstGeom prst="rect">
            <a:avLst/>
          </a:prstGeom>
          <a:noFill/>
        </p:spPr>
        <p:txBody>
          <a:bodyPr wrap="square" rtlCol="0">
            <a:spAutoFit/>
          </a:bodyPr>
          <a:lstStyle/>
          <a:p>
            <a:pPr eaLnBrk="1" hangingPunct="1">
              <a:spcBef>
                <a:spcPct val="50000"/>
              </a:spcBef>
              <a:buClrTx/>
              <a:buSzTx/>
              <a:buFontTx/>
              <a:buNone/>
            </a:pPr>
            <a:r>
              <a:rPr lang="en-US" altLang="en-US" sz="2000">
                <a:solidFill>
                  <a:srgbClr val="131A6D"/>
                </a:solidFill>
              </a:rPr>
              <a:t>There are ways to help protect you against some                              of the out-of-pocket expenses. </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Hospital Indemnity</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Accident</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Dental, Vision, Hearing</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Final Expense</a:t>
            </a:r>
          </a:p>
          <a:p>
            <a:pPr marL="342900" indent="-342900" eaLnBrk="1" hangingPunct="1">
              <a:spcBef>
                <a:spcPct val="50000"/>
              </a:spcBef>
              <a:buClrTx/>
              <a:buSzTx/>
              <a:buFont typeface="Arial" panose="020B0604020202020204" pitchFamily="34" charset="0"/>
              <a:buChar char="•"/>
            </a:pPr>
            <a:r>
              <a:rPr lang="en-US" altLang="en-US" sz="2000">
                <a:solidFill>
                  <a:srgbClr val="131A6D"/>
                </a:solidFill>
              </a:rPr>
              <a:t>Long-Term Care</a:t>
            </a:r>
          </a:p>
          <a:p>
            <a:endParaRPr lang="en-US"/>
          </a:p>
        </p:txBody>
      </p:sp>
      <p:sp>
        <p:nvSpPr>
          <p:cNvPr id="67587" name="Text Box 5">
            <a:extLst>
              <a:ext uri="{FF2B5EF4-FFF2-40B4-BE49-F238E27FC236}">
                <a16:creationId xmlns:a16="http://schemas.microsoft.com/office/drawing/2014/main" id="{83D1030A-51D0-4981-8F19-5CE44216C36B}"/>
              </a:ext>
            </a:extLst>
          </p:cNvPr>
          <p:cNvSpPr txBox="1">
            <a:spLocks noChangeArrowheads="1"/>
          </p:cNvSpPr>
          <p:nvPr/>
        </p:nvSpPr>
        <p:spPr bwMode="auto">
          <a:xfrm>
            <a:off x="609600" y="2362200"/>
            <a:ext cx="792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dirty="0">
                <a:solidFill>
                  <a:srgbClr val="131A6D"/>
                </a:solidFill>
              </a:rPr>
              <a:t>One of the greatest concerns for seniors today, especially if they are on a fixed income, are the “out of pocket” expenses of health care.</a:t>
            </a:r>
          </a:p>
        </p:txBody>
      </p:sp>
      <p:sp>
        <p:nvSpPr>
          <p:cNvPr id="67586" name="Text Box 4">
            <a:extLst>
              <a:ext uri="{FF2B5EF4-FFF2-40B4-BE49-F238E27FC236}">
                <a16:creationId xmlns:a16="http://schemas.microsoft.com/office/drawing/2014/main" id="{929BF145-46DD-4B2D-82C2-BF6A2C669919}"/>
              </a:ext>
            </a:extLst>
          </p:cNvPr>
          <p:cNvSpPr txBox="1">
            <a:spLocks noChangeArrowheads="1"/>
          </p:cNvSpPr>
          <p:nvPr/>
        </p:nvSpPr>
        <p:spPr bwMode="auto">
          <a:xfrm>
            <a:off x="0" y="190500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131A6D"/>
                </a:solidFill>
              </a:rPr>
              <a:t>Covering “Out-of-Pocket” expenses:</a:t>
            </a:r>
          </a:p>
        </p:txBody>
      </p:sp>
      <p:grpSp>
        <p:nvGrpSpPr>
          <p:cNvPr id="11" name="Group 10">
            <a:extLst>
              <a:ext uri="{FF2B5EF4-FFF2-40B4-BE49-F238E27FC236}">
                <a16:creationId xmlns:a16="http://schemas.microsoft.com/office/drawing/2014/main" id="{818F9AE1-1143-47AF-84C1-EE8E93D478AC}"/>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BC68EA6-7D64-4DF4-82F7-C3A5CD997F8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FC48F11-FE4D-4894-86B3-75EFB22B0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4" name="Flowchart: Process 13">
              <a:extLst>
                <a:ext uri="{FF2B5EF4-FFF2-40B4-BE49-F238E27FC236}">
                  <a16:creationId xmlns:a16="http://schemas.microsoft.com/office/drawing/2014/main" id="{9BEA0292-FEEC-414E-BA4A-EEE892157D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559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287D42CD-115D-4640-9A4E-C22DAD729DD8}"/>
              </a:ext>
            </a:extLst>
          </p:cNvPr>
          <p:cNvSpPr txBox="1">
            <a:spLocks noChangeArrowheads="1"/>
          </p:cNvSpPr>
          <p:nvPr/>
        </p:nvSpPr>
        <p:spPr bwMode="auto">
          <a:xfrm>
            <a:off x="685800" y="8382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1" name="Text Box 6">
            <a:extLst>
              <a:ext uri="{FF2B5EF4-FFF2-40B4-BE49-F238E27FC236}">
                <a16:creationId xmlns:a16="http://schemas.microsoft.com/office/drawing/2014/main" id="{0086D9A7-5EAA-471B-B4BB-CC18E9FF6218}"/>
              </a:ext>
            </a:extLst>
          </p:cNvPr>
          <p:cNvSpPr txBox="1">
            <a:spLocks noChangeArrowheads="1"/>
          </p:cNvSpPr>
          <p:nvPr/>
        </p:nvSpPr>
        <p:spPr bwMode="auto">
          <a:xfrm>
            <a:off x="609600" y="914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2" name="Text Box 8">
            <a:extLst>
              <a:ext uri="{FF2B5EF4-FFF2-40B4-BE49-F238E27FC236}">
                <a16:creationId xmlns:a16="http://schemas.microsoft.com/office/drawing/2014/main" id="{31320EE3-9775-417B-B19C-198C959C2A83}"/>
              </a:ext>
            </a:extLst>
          </p:cNvPr>
          <p:cNvSpPr txBox="1">
            <a:spLocks noChangeArrowheads="1"/>
          </p:cNvSpPr>
          <p:nvPr/>
        </p:nvSpPr>
        <p:spPr bwMode="auto">
          <a:xfrm>
            <a:off x="609600" y="8382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3" name="Text Box 9">
            <a:extLst>
              <a:ext uri="{FF2B5EF4-FFF2-40B4-BE49-F238E27FC236}">
                <a16:creationId xmlns:a16="http://schemas.microsoft.com/office/drawing/2014/main" id="{31ED4622-F752-427C-B4B6-C08512127561}"/>
              </a:ext>
            </a:extLst>
          </p:cNvPr>
          <p:cNvSpPr txBox="1">
            <a:spLocks noChangeArrowheads="1"/>
          </p:cNvSpPr>
          <p:nvPr/>
        </p:nvSpPr>
        <p:spPr bwMode="auto">
          <a:xfrm>
            <a:off x="0" y="227742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Hospital Indemnity Plans</a:t>
            </a:r>
          </a:p>
        </p:txBody>
      </p:sp>
      <p:sp>
        <p:nvSpPr>
          <p:cNvPr id="68614" name="Text Box 10">
            <a:extLst>
              <a:ext uri="{FF2B5EF4-FFF2-40B4-BE49-F238E27FC236}">
                <a16:creationId xmlns:a16="http://schemas.microsoft.com/office/drawing/2014/main" id="{769DD411-AD08-405A-BE67-DB55C852CE11}"/>
              </a:ext>
            </a:extLst>
          </p:cNvPr>
          <p:cNvSpPr txBox="1">
            <a:spLocks noChangeArrowheads="1"/>
          </p:cNvSpPr>
          <p:nvPr/>
        </p:nvSpPr>
        <p:spPr bwMode="auto">
          <a:xfrm>
            <a:off x="481617" y="2895600"/>
            <a:ext cx="818548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If you're hospitalized, you can be stuck paying the amounts not covered by Medicare or Medicare Advantage, and it can get expensive.</a:t>
            </a:r>
          </a:p>
          <a:p>
            <a:pPr algn="ctr" eaLnBrk="1" hangingPunct="1">
              <a:spcBef>
                <a:spcPct val="50000"/>
              </a:spcBef>
              <a:buClrTx/>
              <a:buSzTx/>
              <a:buFontTx/>
              <a:buNone/>
            </a:pPr>
            <a:r>
              <a:rPr lang="en-US" altLang="en-US" sz="2000">
                <a:solidFill>
                  <a:srgbClr val="131A6D"/>
                </a:solidFill>
              </a:rPr>
              <a:t>A hospital indemnity plan covers some of the costs associated with a hospital stay and may provide extra coverage that                             your health plan doesn’t. </a:t>
            </a:r>
          </a:p>
          <a:p>
            <a:pPr algn="ctr" eaLnBrk="1" hangingPunct="1">
              <a:spcBef>
                <a:spcPct val="50000"/>
              </a:spcBef>
              <a:buClrTx/>
              <a:buSzTx/>
              <a:buFontTx/>
              <a:buNone/>
            </a:pPr>
            <a:r>
              <a:rPr lang="en-US" altLang="en-US" sz="2000">
                <a:solidFill>
                  <a:srgbClr val="131A6D"/>
                </a:solidFill>
              </a:rPr>
              <a:t>Hospital indemnity plans provide a daily benefit for each day you are hospitalized, though the benefit amount is usually fixed without regard to the actual hospital expenses incurred. This </a:t>
            </a:r>
            <a:r>
              <a:rPr lang="en-US" altLang="en-US" sz="2000" u="sng">
                <a:solidFill>
                  <a:srgbClr val="131A6D"/>
                </a:solidFill>
              </a:rPr>
              <a:t>daily amount is paid to you</a:t>
            </a:r>
            <a:r>
              <a:rPr lang="en-US" altLang="en-US" sz="2000">
                <a:solidFill>
                  <a:srgbClr val="131A6D"/>
                </a:solidFill>
              </a:rPr>
              <a:t> - and your stay in the hospital qualifies you for the benefit.</a:t>
            </a:r>
          </a:p>
        </p:txBody>
      </p:sp>
      <p:sp>
        <p:nvSpPr>
          <p:cNvPr id="11" name="Text Box 7">
            <a:extLst>
              <a:ext uri="{FF2B5EF4-FFF2-40B4-BE49-F238E27FC236}">
                <a16:creationId xmlns:a16="http://schemas.microsoft.com/office/drawing/2014/main" id="{5C57F667-953A-4F83-8F0F-5155C0FFAD48}"/>
              </a:ext>
            </a:extLst>
          </p:cNvPr>
          <p:cNvSpPr txBox="1">
            <a:spLocks noChangeArrowheads="1"/>
          </p:cNvSpPr>
          <p:nvPr/>
        </p:nvSpPr>
        <p:spPr bwMode="auto">
          <a:xfrm>
            <a:off x="0"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12" name="Group 11">
            <a:extLst>
              <a:ext uri="{FF2B5EF4-FFF2-40B4-BE49-F238E27FC236}">
                <a16:creationId xmlns:a16="http://schemas.microsoft.com/office/drawing/2014/main" id="{7D004AC3-8B53-4CB9-AF68-D2FEA3454AD0}"/>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2BE32B2F-49FB-427C-8C40-458AAEE169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A7E71001-91D0-49A2-B9A8-7A2EC052B954}"/>
                </a:ext>
              </a:extLst>
            </p:cNvPr>
            <p:cNvSpPr/>
            <p:nvPr/>
          </p:nvSpPr>
          <p:spPr>
            <a:xfrm>
              <a:off x="0" y="145906"/>
              <a:ext cx="2300748"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798DD7-0811-4304-B605-8B528F5997EC}"/>
                </a:ext>
              </a:extLst>
            </p:cNvPr>
            <p:cNvSpPr txBox="1"/>
            <p:nvPr/>
          </p:nvSpPr>
          <p:spPr>
            <a:xfrm>
              <a:off x="289077" y="185234"/>
              <a:ext cx="1864187" cy="338554"/>
            </a:xfrm>
            <a:prstGeom prst="rect">
              <a:avLst/>
            </a:prstGeom>
            <a:noFill/>
            <a:ln>
              <a:noFill/>
            </a:ln>
          </p:spPr>
          <p:txBody>
            <a:bodyPr wrap="square" rtlCol="0">
              <a:spAutoFit/>
            </a:bodyPr>
            <a:lstStyle/>
            <a:p>
              <a:r>
                <a:rPr lang="en-US" sz="1600" b="1" dirty="0">
                  <a:solidFill>
                    <a:schemeClr val="bg1"/>
                  </a:solidFill>
                  <a:latin typeface="+mn-lt"/>
                </a:rPr>
                <a:t>Hospital Indemnity</a:t>
              </a:r>
            </a:p>
          </p:txBody>
        </p:sp>
      </p:grpSp>
    </p:spTree>
    <p:extLst>
      <p:ext uri="{BB962C8B-B14F-4D97-AF65-F5344CB8AC3E}">
        <p14:creationId xmlns:p14="http://schemas.microsoft.com/office/powerpoint/2010/main" val="70910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a:extLst>
              <a:ext uri="{FF2B5EF4-FFF2-40B4-BE49-F238E27FC236}">
                <a16:creationId xmlns:a16="http://schemas.microsoft.com/office/drawing/2014/main" id="{6B81CB75-AB06-4D40-8EE1-6600521697F7}"/>
              </a:ext>
            </a:extLst>
          </p:cNvPr>
          <p:cNvSpPr txBox="1">
            <a:spLocks noChangeArrowheads="1"/>
          </p:cNvSpPr>
          <p:nvPr/>
        </p:nvSpPr>
        <p:spPr bwMode="auto">
          <a:xfrm>
            <a:off x="0" y="23430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Dental, Vision and Hearing </a:t>
            </a:r>
            <a:endParaRPr lang="en-US" altLang="en-US" sz="2000">
              <a:solidFill>
                <a:srgbClr val="000066"/>
              </a:solidFill>
            </a:endParaRPr>
          </a:p>
        </p:txBody>
      </p:sp>
      <p:sp>
        <p:nvSpPr>
          <p:cNvPr id="70660" name="Text Box 6">
            <a:extLst>
              <a:ext uri="{FF2B5EF4-FFF2-40B4-BE49-F238E27FC236}">
                <a16:creationId xmlns:a16="http://schemas.microsoft.com/office/drawing/2014/main" id="{9AA5AEA8-C18F-479F-92F7-5EA5C7965A44}"/>
              </a:ext>
            </a:extLst>
          </p:cNvPr>
          <p:cNvSpPr txBox="1">
            <a:spLocks noChangeArrowheads="1"/>
          </p:cNvSpPr>
          <p:nvPr/>
        </p:nvSpPr>
        <p:spPr bwMode="auto">
          <a:xfrm>
            <a:off x="457200" y="2908519"/>
            <a:ext cx="8229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dirty="0">
                <a:solidFill>
                  <a:srgbClr val="131A6D"/>
                </a:solidFill>
              </a:rPr>
              <a:t>Basic Medicare does not cover vision, hearing or dental expenses.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When planning for your expenses, it is important to include provisions for covering these costs. A Dental, Vision and Hearing plan covering all three with one low premium may be just what is needed.</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The money can be paid to the provider or you! </a:t>
            </a:r>
          </a:p>
        </p:txBody>
      </p:sp>
      <p:sp>
        <p:nvSpPr>
          <p:cNvPr id="9" name="Text Box 7">
            <a:extLst>
              <a:ext uri="{FF2B5EF4-FFF2-40B4-BE49-F238E27FC236}">
                <a16:creationId xmlns:a16="http://schemas.microsoft.com/office/drawing/2014/main" id="{5EEF9B3E-EDB2-4897-AABC-2B0966736CB4}"/>
              </a:ext>
            </a:extLst>
          </p:cNvPr>
          <p:cNvSpPr txBox="1">
            <a:spLocks noChangeArrowheads="1"/>
          </p:cNvSpPr>
          <p:nvPr/>
        </p:nvSpPr>
        <p:spPr bwMode="auto">
          <a:xfrm>
            <a:off x="0" y="108715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14" name="Group 13">
            <a:extLst>
              <a:ext uri="{FF2B5EF4-FFF2-40B4-BE49-F238E27FC236}">
                <a16:creationId xmlns:a16="http://schemas.microsoft.com/office/drawing/2014/main" id="{E9F65CA4-D67C-4AF2-AECD-ED77CE1842DC}"/>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45B9F7C0-AF32-4075-AAF3-7763A81FB22F}"/>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37E5DE3-96B3-42D7-9F22-C43538264B0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DVH</a:t>
              </a:r>
            </a:p>
          </p:txBody>
        </p:sp>
        <p:sp>
          <p:nvSpPr>
            <p:cNvPr id="17" name="Flowchart: Process 16">
              <a:extLst>
                <a:ext uri="{FF2B5EF4-FFF2-40B4-BE49-F238E27FC236}">
                  <a16:creationId xmlns:a16="http://schemas.microsoft.com/office/drawing/2014/main" id="{0172B83A-5031-4808-A643-58108E938E0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7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94B4E889-9797-473D-846D-3665762DDCF6}"/>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pic>
        <p:nvPicPr>
          <p:cNvPr id="3" name="Picture 2" descr="A picture containing text, stationary&#10;&#10;Description automatically generated">
            <a:extLst>
              <a:ext uri="{FF2B5EF4-FFF2-40B4-BE49-F238E27FC236}">
                <a16:creationId xmlns:a16="http://schemas.microsoft.com/office/drawing/2014/main" id="{F9B465D7-0575-4226-B07A-37C60AE9E259}"/>
              </a:ext>
            </a:extLst>
          </p:cNvPr>
          <p:cNvPicPr>
            <a:picLocks noChangeAspect="1"/>
          </p:cNvPicPr>
          <p:nvPr/>
        </p:nvPicPr>
        <p:blipFill rotWithShape="1">
          <a:blip r:embed="rId3">
            <a:extLst>
              <a:ext uri="{28A0092B-C50C-407E-A947-70E740481C1C}">
                <a14:useLocalDpi xmlns:a14="http://schemas.microsoft.com/office/drawing/2010/main" val="0"/>
              </a:ext>
            </a:extLst>
          </a:blip>
          <a:srcRect t="42832" b="20310"/>
          <a:stretch/>
        </p:blipFill>
        <p:spPr>
          <a:xfrm>
            <a:off x="0" y="4611231"/>
            <a:ext cx="9144000" cy="2246769"/>
          </a:xfrm>
          <a:prstGeom prst="rect">
            <a:avLst/>
          </a:prstGeom>
        </p:spPr>
      </p:pic>
      <p:sp>
        <p:nvSpPr>
          <p:cNvPr id="71684" name="Text Box 6">
            <a:extLst>
              <a:ext uri="{FF2B5EF4-FFF2-40B4-BE49-F238E27FC236}">
                <a16:creationId xmlns:a16="http://schemas.microsoft.com/office/drawing/2014/main" id="{A7F72DB0-6553-4613-8941-C620D40573C6}"/>
              </a:ext>
            </a:extLst>
          </p:cNvPr>
          <p:cNvSpPr txBox="1">
            <a:spLocks noChangeArrowheads="1"/>
          </p:cNvSpPr>
          <p:nvPr/>
        </p:nvSpPr>
        <p:spPr bwMode="auto">
          <a:xfrm>
            <a:off x="481617" y="2249031"/>
            <a:ext cx="80772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The best way to take care of your final needs may be with a Final Expense Life Insurance Policy.  </a:t>
            </a:r>
          </a:p>
          <a:p>
            <a:pPr algn="ctr" eaLnBrk="1" hangingPunct="1">
              <a:spcBef>
                <a:spcPct val="50000"/>
              </a:spcBef>
              <a:buClrTx/>
              <a:buSzTx/>
              <a:buFontTx/>
              <a:buNone/>
            </a:pPr>
            <a:r>
              <a:rPr lang="en-US" altLang="en-US" sz="2000">
                <a:solidFill>
                  <a:srgbClr val="131A6D"/>
                </a:solidFill>
              </a:rPr>
              <a:t>With the high cost of funerals, the last thing anyone wants to think about after they lose a loved one is paying for and                    planning final arrangements.</a:t>
            </a:r>
          </a:p>
          <a:p>
            <a:pPr algn="ctr" eaLnBrk="1" hangingPunct="1">
              <a:spcBef>
                <a:spcPct val="50000"/>
              </a:spcBef>
              <a:buClrTx/>
              <a:buSzTx/>
              <a:buFontTx/>
              <a:buNone/>
            </a:pPr>
            <a:r>
              <a:rPr lang="en-US" altLang="en-US" sz="2000">
                <a:solidFill>
                  <a:srgbClr val="131A6D"/>
                </a:solidFill>
              </a:rPr>
              <a:t>Sadly, many people do not have coverage to pay for these expenses.</a:t>
            </a:r>
          </a:p>
        </p:txBody>
      </p:sp>
      <p:sp>
        <p:nvSpPr>
          <p:cNvPr id="71682" name="Text Box 4">
            <a:extLst>
              <a:ext uri="{FF2B5EF4-FFF2-40B4-BE49-F238E27FC236}">
                <a16:creationId xmlns:a16="http://schemas.microsoft.com/office/drawing/2014/main" id="{47B13FE1-02BC-431D-A0A1-08DDE47FF96B}"/>
              </a:ext>
            </a:extLst>
          </p:cNvPr>
          <p:cNvSpPr txBox="1">
            <a:spLocks noChangeArrowheads="1"/>
          </p:cNvSpPr>
          <p:nvPr/>
        </p:nvSpPr>
        <p:spPr bwMode="auto">
          <a:xfrm>
            <a:off x="0" y="1791831"/>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Final Expense</a:t>
            </a:r>
          </a:p>
        </p:txBody>
      </p:sp>
      <p:grpSp>
        <p:nvGrpSpPr>
          <p:cNvPr id="10" name="Group 9">
            <a:extLst>
              <a:ext uri="{FF2B5EF4-FFF2-40B4-BE49-F238E27FC236}">
                <a16:creationId xmlns:a16="http://schemas.microsoft.com/office/drawing/2014/main" id="{2AE45398-877E-4664-AC80-391EE11AA731}"/>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23A749A2-84A1-42D6-BA1F-D2AA8E263DC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5970F5-2129-483D-BEE7-968BC6D59E7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3" name="Flowchart: Process 12">
              <a:extLst>
                <a:ext uri="{FF2B5EF4-FFF2-40B4-BE49-F238E27FC236}">
                  <a16:creationId xmlns:a16="http://schemas.microsoft.com/office/drawing/2014/main" id="{448F6EDE-2993-4DA3-B9CA-31A0B35151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57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a:extLst>
              <a:ext uri="{FF2B5EF4-FFF2-40B4-BE49-F238E27FC236}">
                <a16:creationId xmlns:a16="http://schemas.microsoft.com/office/drawing/2014/main" id="{0209E793-B069-4277-B2BF-0A5CC018730A}"/>
              </a:ext>
            </a:extLst>
          </p:cNvPr>
          <p:cNvSpPr txBox="1">
            <a:spLocks noChangeArrowheads="1"/>
          </p:cNvSpPr>
          <p:nvPr/>
        </p:nvSpPr>
        <p:spPr bwMode="auto">
          <a:xfrm>
            <a:off x="0" y="1657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131A6D"/>
                </a:solidFill>
              </a:rPr>
              <a:t>Final Expense vs. Burial Plan</a:t>
            </a:r>
          </a:p>
        </p:txBody>
      </p:sp>
      <p:sp>
        <p:nvSpPr>
          <p:cNvPr id="72707" name="Text Box 5">
            <a:extLst>
              <a:ext uri="{FF2B5EF4-FFF2-40B4-BE49-F238E27FC236}">
                <a16:creationId xmlns:a16="http://schemas.microsoft.com/office/drawing/2014/main" id="{DF85FBA2-35C4-4352-9D42-B238186C33E6}"/>
              </a:ext>
            </a:extLst>
          </p:cNvPr>
          <p:cNvSpPr txBox="1">
            <a:spLocks noChangeArrowheads="1"/>
          </p:cNvSpPr>
          <p:nvPr/>
        </p:nvSpPr>
        <p:spPr bwMode="auto">
          <a:xfrm>
            <a:off x="419100" y="2228195"/>
            <a:ext cx="8458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a:solidFill>
                  <a:srgbClr val="131A6D"/>
                </a:solidFill>
              </a:rPr>
              <a:t>Many will seek out a burial plan with a local funeral home to take care of final expenses. This may work for some, but there are truly some differences to consider.</a:t>
            </a:r>
          </a:p>
          <a:p>
            <a:pPr marL="342900" indent="-342900" algn="ctr" eaLnBrk="1" hangingPunct="1">
              <a:spcBef>
                <a:spcPct val="50000"/>
              </a:spcBef>
              <a:buClrTx/>
              <a:buSzTx/>
              <a:buFont typeface="Arial" panose="020B0604020202020204" pitchFamily="34" charset="0"/>
              <a:buChar char="•"/>
            </a:pPr>
            <a:r>
              <a:rPr lang="en-US" altLang="en-US" sz="2000">
                <a:solidFill>
                  <a:srgbClr val="131A6D"/>
                </a:solidFill>
              </a:rPr>
              <a:t>The typical burial plan only provides for the funeral arranged              at the time. There still could be other expenses.</a:t>
            </a:r>
          </a:p>
          <a:p>
            <a:pPr marL="342900" indent="-342900" algn="ctr" eaLnBrk="1" hangingPunct="1">
              <a:spcBef>
                <a:spcPct val="50000"/>
              </a:spcBef>
              <a:buClrTx/>
              <a:buSzTx/>
              <a:buFont typeface="Arial" panose="020B0604020202020204" pitchFamily="34" charset="0"/>
              <a:buChar char="•"/>
            </a:pPr>
            <a:r>
              <a:rPr lang="en-US" altLang="en-US" sz="2000">
                <a:solidFill>
                  <a:srgbClr val="131A6D"/>
                </a:solidFill>
              </a:rPr>
              <a:t>The funeral home may have gone out of business or changed    owners and does not fully recognize the plan</a:t>
            </a:r>
          </a:p>
          <a:p>
            <a:pPr marL="396875" indent="-396875" algn="ctr" eaLnBrk="1" hangingPunct="1">
              <a:spcBef>
                <a:spcPct val="50000"/>
              </a:spcBef>
              <a:buClrTx/>
              <a:buSzTx/>
              <a:buFont typeface="Arial" panose="020B0604020202020204" pitchFamily="34" charset="0"/>
              <a:buChar char="•"/>
            </a:pPr>
            <a:r>
              <a:rPr lang="en-US" altLang="en-US" sz="2000">
                <a:solidFill>
                  <a:srgbClr val="131A6D"/>
                </a:solidFill>
              </a:rPr>
              <a:t>You may have moved. The burial plan would be only good                for that particular funeral home.</a:t>
            </a:r>
          </a:p>
          <a:p>
            <a:pPr algn="ctr" eaLnBrk="1" hangingPunct="1">
              <a:spcBef>
                <a:spcPct val="50000"/>
              </a:spcBef>
              <a:buClrTx/>
              <a:buSzTx/>
              <a:buFontTx/>
              <a:buNone/>
            </a:pPr>
            <a:r>
              <a:rPr lang="en-US" altLang="en-US" sz="2000">
                <a:solidFill>
                  <a:srgbClr val="131A6D"/>
                </a:solidFill>
              </a:rPr>
              <a:t>With a Final Expense Life Insurance Policy, you are able to provide       for your final expenses and money may be left over for                         your beneficiaries on a tax free basis.</a:t>
            </a:r>
          </a:p>
        </p:txBody>
      </p:sp>
      <p:sp>
        <p:nvSpPr>
          <p:cNvPr id="8" name="Text Box 7">
            <a:extLst>
              <a:ext uri="{FF2B5EF4-FFF2-40B4-BE49-F238E27FC236}">
                <a16:creationId xmlns:a16="http://schemas.microsoft.com/office/drawing/2014/main" id="{70F419AE-A62E-4891-95C1-5AD32E405A77}"/>
              </a:ext>
            </a:extLst>
          </p:cNvPr>
          <p:cNvSpPr txBox="1">
            <a:spLocks noChangeArrowheads="1"/>
          </p:cNvSpPr>
          <p:nvPr/>
        </p:nvSpPr>
        <p:spPr bwMode="auto">
          <a:xfrm>
            <a:off x="0" y="838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9" name="Group 8">
            <a:extLst>
              <a:ext uri="{FF2B5EF4-FFF2-40B4-BE49-F238E27FC236}">
                <a16:creationId xmlns:a16="http://schemas.microsoft.com/office/drawing/2014/main" id="{A55280A6-54D0-45CE-AB53-5C1450855B10}"/>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9C918573-8C3C-4F8C-A037-34CE3279E4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73FAF49-49CE-4CB6-9918-3ADBBD78FEF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2" name="Flowchart: Process 11">
              <a:extLst>
                <a:ext uri="{FF2B5EF4-FFF2-40B4-BE49-F238E27FC236}">
                  <a16:creationId xmlns:a16="http://schemas.microsoft.com/office/drawing/2014/main" id="{E9DEC805-1A2F-4CD7-BCF0-E19432C3B4C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629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6BDC823A-A055-4459-92B9-661D78190845}"/>
              </a:ext>
            </a:extLst>
          </p:cNvPr>
          <p:cNvSpPr txBox="1">
            <a:spLocks noChangeArrowheads="1"/>
          </p:cNvSpPr>
          <p:nvPr/>
        </p:nvSpPr>
        <p:spPr bwMode="auto">
          <a:xfrm>
            <a:off x="0" y="2038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b="1">
                <a:solidFill>
                  <a:srgbClr val="000066"/>
                </a:solidFill>
              </a:rPr>
              <a:t>Long-Term Care</a:t>
            </a:r>
          </a:p>
        </p:txBody>
      </p:sp>
      <p:sp>
        <p:nvSpPr>
          <p:cNvPr id="81924" name="Text Box 4">
            <a:extLst>
              <a:ext uri="{FF2B5EF4-FFF2-40B4-BE49-F238E27FC236}">
                <a16:creationId xmlns:a16="http://schemas.microsoft.com/office/drawing/2014/main" id="{546A064A-5FFB-4D74-A037-0EAAF466CCC3}"/>
              </a:ext>
            </a:extLst>
          </p:cNvPr>
          <p:cNvSpPr txBox="1">
            <a:spLocks noChangeArrowheads="1"/>
          </p:cNvSpPr>
          <p:nvPr/>
        </p:nvSpPr>
        <p:spPr bwMode="auto">
          <a:xfrm>
            <a:off x="457200" y="2615148"/>
            <a:ext cx="8382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a:solidFill>
                  <a:srgbClr val="131A6D"/>
                </a:solidFill>
              </a:rPr>
              <a:t>Medicare, Medicare Supplement, or Medicare Advantage </a:t>
            </a:r>
            <a:r>
              <a:rPr lang="en-US" altLang="en-US" sz="2000" b="1" u="sng">
                <a:solidFill>
                  <a:srgbClr val="131A6D"/>
                </a:solidFill>
              </a:rPr>
              <a:t>does not</a:t>
            </a:r>
            <a:r>
              <a:rPr lang="en-US" altLang="en-US" sz="2000">
                <a:solidFill>
                  <a:srgbClr val="131A6D"/>
                </a:solidFill>
              </a:rPr>
              <a:t> cover Long Term Care. What are the options?</a:t>
            </a:r>
          </a:p>
          <a:p>
            <a:pPr algn="ctr" eaLnBrk="1" hangingPunct="1">
              <a:spcBef>
                <a:spcPct val="0"/>
              </a:spcBef>
              <a:buClrTx/>
              <a:buSzTx/>
              <a:buFontTx/>
              <a:buNone/>
            </a:pPr>
            <a:endParaRPr lang="en-US" altLang="en-US" sz="2000">
              <a:solidFill>
                <a:srgbClr val="131A6D"/>
              </a:solidFill>
            </a:endParaRPr>
          </a:p>
          <a:p>
            <a:pPr algn="ctr" eaLnBrk="1" hangingPunct="1">
              <a:spcBef>
                <a:spcPct val="0"/>
              </a:spcBef>
              <a:buClrTx/>
              <a:buSzTx/>
              <a:buFontTx/>
              <a:buNone/>
            </a:pPr>
            <a:r>
              <a:rPr lang="en-US" altLang="en-US" sz="2000">
                <a:solidFill>
                  <a:srgbClr val="131A6D"/>
                </a:solidFill>
              </a:rPr>
              <a:t>Long Term Care insurance. </a:t>
            </a:r>
            <a:r>
              <a:rPr lang="en-US" altLang="en-US" sz="2000" b="1">
                <a:solidFill>
                  <a:srgbClr val="131A6D"/>
                </a:solidFill>
              </a:rPr>
              <a:t>2 types available:</a:t>
            </a:r>
          </a:p>
          <a:p>
            <a:pPr algn="ctr" eaLnBrk="1" hangingPunct="1">
              <a:spcBef>
                <a:spcPct val="0"/>
              </a:spcBef>
              <a:buClrTx/>
              <a:buSzTx/>
              <a:buFontTx/>
              <a:buNone/>
            </a:pPr>
            <a:endParaRPr lang="en-US" altLang="en-US" sz="200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a:solidFill>
                  <a:srgbClr val="131A6D"/>
                </a:solidFill>
              </a:rPr>
              <a:t>Traditional Long Term Care Insurance Policy: Pays a monthly     benefit to help cover the cost of long-term care.</a:t>
            </a:r>
          </a:p>
          <a:p>
            <a:pPr algn="ctr" eaLnBrk="1" hangingPunct="1">
              <a:spcBef>
                <a:spcPct val="0"/>
              </a:spcBef>
              <a:buClr>
                <a:srgbClr val="000066"/>
              </a:buClr>
              <a:buSzTx/>
              <a:buNone/>
            </a:pPr>
            <a:endParaRPr lang="en-US" altLang="en-US" sz="200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a:solidFill>
                  <a:srgbClr val="131A6D"/>
                </a:solidFill>
              </a:rPr>
              <a:t>Long Term Care Benefit: A lump sum of money creates long term care benefit several times larger than the amount of lump sum. Also, creates a death benefit greater than the amount of the lump sum and at any time you request, you can have all of your money back. </a:t>
            </a:r>
          </a:p>
        </p:txBody>
      </p:sp>
      <p:sp>
        <p:nvSpPr>
          <p:cNvPr id="8" name="Text Box 7">
            <a:extLst>
              <a:ext uri="{FF2B5EF4-FFF2-40B4-BE49-F238E27FC236}">
                <a16:creationId xmlns:a16="http://schemas.microsoft.com/office/drawing/2014/main" id="{2515FCDF-E9D3-4193-8F60-B257F05752FF}"/>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Medicare Doesn’t Cover Everything</a:t>
            </a:r>
          </a:p>
        </p:txBody>
      </p:sp>
      <p:grpSp>
        <p:nvGrpSpPr>
          <p:cNvPr id="9" name="Group 8">
            <a:extLst>
              <a:ext uri="{FF2B5EF4-FFF2-40B4-BE49-F238E27FC236}">
                <a16:creationId xmlns:a16="http://schemas.microsoft.com/office/drawing/2014/main" id="{A877FDB5-1FE8-44ED-BF4C-CC2DD1E5821E}"/>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B55B3784-2B44-4679-8E73-9C31E9D5706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283255-7C1E-463D-9FF2-005404A24DC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Long-Term Care</a:t>
              </a:r>
            </a:p>
          </p:txBody>
        </p:sp>
        <p:sp>
          <p:nvSpPr>
            <p:cNvPr id="12" name="Flowchart: Process 11">
              <a:extLst>
                <a:ext uri="{FF2B5EF4-FFF2-40B4-BE49-F238E27FC236}">
                  <a16:creationId xmlns:a16="http://schemas.microsoft.com/office/drawing/2014/main" id="{DCA1876C-8E23-4A19-902A-9A47ED8A53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4804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55860-80EF-422B-BC5D-71A64CF4D377}"/>
              </a:ext>
            </a:extLst>
          </p:cNvPr>
          <p:cNvSpPr txBox="1"/>
          <p:nvPr/>
        </p:nvSpPr>
        <p:spPr>
          <a:xfrm>
            <a:off x="264403" y="831574"/>
            <a:ext cx="8650997" cy="5970865"/>
          </a:xfrm>
          <a:prstGeom prst="rect">
            <a:avLst/>
          </a:prstGeom>
          <a:noFill/>
        </p:spPr>
        <p:txBody>
          <a:bodyPr wrap="square" rtlCol="0">
            <a:spAutoFit/>
          </a:bodyPr>
          <a:lstStyle/>
          <a:p>
            <a:r>
              <a:rPr lang="en-US" sz="2000" b="1" dirty="0">
                <a:solidFill>
                  <a:srgbClr val="131A6D"/>
                </a:solidFill>
              </a:rPr>
              <a:t>Here are some tips to help you shop:</a:t>
            </a:r>
          </a:p>
          <a:p>
            <a:pPr marL="285750" indent="-285750">
              <a:buFont typeface="Arial" panose="020B0604020202020204" pitchFamily="34" charset="0"/>
              <a:buChar char="•"/>
            </a:pPr>
            <a:r>
              <a:rPr lang="en-US" dirty="0">
                <a:solidFill>
                  <a:srgbClr val="131A6D"/>
                </a:solidFill>
              </a:rPr>
              <a:t>Does your selected plan meet your personal and financial needs?</a:t>
            </a:r>
          </a:p>
          <a:p>
            <a:pPr marL="285750" indent="-285750">
              <a:buFont typeface="Arial" panose="020B0604020202020204" pitchFamily="34" charset="0"/>
              <a:buChar char="•"/>
            </a:pPr>
            <a:r>
              <a:rPr lang="en-US" dirty="0">
                <a:solidFill>
                  <a:srgbClr val="131A6D"/>
                </a:solidFill>
              </a:rPr>
              <a:t>Should you choose to travel, will the plan provide adequate coverage?</a:t>
            </a:r>
          </a:p>
          <a:p>
            <a:pPr marL="285750" indent="-285750">
              <a:buFont typeface="Arial" panose="020B0604020202020204" pitchFamily="34" charset="0"/>
              <a:buChar char="•"/>
            </a:pPr>
            <a:r>
              <a:rPr lang="en-US" dirty="0">
                <a:solidFill>
                  <a:srgbClr val="131A6D"/>
                </a:solidFill>
              </a:rPr>
              <a:t>Do you understand the prescription drug formulary and does it cover your medications?</a:t>
            </a:r>
          </a:p>
          <a:p>
            <a:pPr marL="285750" indent="-285750">
              <a:buFont typeface="Arial" panose="020B0604020202020204" pitchFamily="34" charset="0"/>
              <a:buChar char="•"/>
            </a:pPr>
            <a:r>
              <a:rPr lang="en-US" dirty="0">
                <a:solidFill>
                  <a:srgbClr val="131A6D"/>
                </a:solidFill>
              </a:rPr>
              <a:t>Is your selected plan accepted by your physicians &amp; specialists?</a:t>
            </a:r>
          </a:p>
          <a:p>
            <a:endParaRPr lang="en-US" dirty="0">
              <a:solidFill>
                <a:srgbClr val="131A6D"/>
              </a:solidFill>
            </a:endParaRPr>
          </a:p>
          <a:p>
            <a:r>
              <a:rPr lang="en-US" sz="2000" b="1" dirty="0">
                <a:solidFill>
                  <a:srgbClr val="131A6D"/>
                </a:solidFill>
              </a:rPr>
              <a:t>When Choosing an Insurance Agent, make sure to ask:</a:t>
            </a:r>
          </a:p>
          <a:p>
            <a:pPr marL="285750" indent="-285750">
              <a:buFont typeface="Arial" panose="020B0604020202020204" pitchFamily="34" charset="0"/>
              <a:buChar char="•"/>
            </a:pPr>
            <a:r>
              <a:rPr lang="en-US" dirty="0">
                <a:solidFill>
                  <a:srgbClr val="131A6D"/>
                </a:solidFill>
              </a:rPr>
              <a:t>Are they independent or do they only represent a single insurance company? Which companies do they represent?</a:t>
            </a:r>
          </a:p>
          <a:p>
            <a:pPr marL="285750" indent="-285750">
              <a:buFont typeface="Arial" panose="020B0604020202020204" pitchFamily="34" charset="0"/>
              <a:buChar char="•"/>
            </a:pPr>
            <a:r>
              <a:rPr lang="en-US" dirty="0">
                <a:solidFill>
                  <a:srgbClr val="131A6D"/>
                </a:solidFill>
              </a:rPr>
              <a:t>Do they have experience with Medicare plans?</a:t>
            </a:r>
          </a:p>
          <a:p>
            <a:pPr marL="285750" indent="-285750">
              <a:buFont typeface="Arial" panose="020B0604020202020204" pitchFamily="34" charset="0"/>
              <a:buChar char="•"/>
            </a:pPr>
            <a:r>
              <a:rPr lang="en-US" dirty="0">
                <a:solidFill>
                  <a:srgbClr val="131A6D"/>
                </a:solidFill>
              </a:rPr>
              <a:t>Do they take the time to verify your plan is accepted by your health care providers and provides the lowest cost for your prescriptions?</a:t>
            </a:r>
          </a:p>
          <a:p>
            <a:pPr marL="285750" indent="-285750">
              <a:buFont typeface="Arial" panose="020B0604020202020204" pitchFamily="34" charset="0"/>
              <a:buChar char="•"/>
            </a:pPr>
            <a:r>
              <a:rPr lang="en-US" dirty="0">
                <a:solidFill>
                  <a:srgbClr val="131A6D"/>
                </a:solidFill>
              </a:rPr>
              <a:t>Most Importantly: Are they helping you understand how to personalize y our healthcare strategy and make informed decisions with your healthcare selections? </a:t>
            </a:r>
          </a:p>
          <a:p>
            <a:pPr algn="ctr"/>
            <a:r>
              <a:rPr lang="en-US" b="1" i="1" dirty="0">
                <a:solidFill>
                  <a:srgbClr val="131A6D"/>
                </a:solidFill>
              </a:rPr>
              <a:t>No single plan is right for everyone. </a:t>
            </a:r>
            <a:br>
              <a:rPr lang="en-US" i="1" dirty="0">
                <a:solidFill>
                  <a:srgbClr val="131A6D"/>
                </a:solidFill>
              </a:rPr>
            </a:br>
            <a:r>
              <a:rPr lang="en-US" i="1" dirty="0">
                <a:solidFill>
                  <a:srgbClr val="131A6D"/>
                </a:solidFill>
              </a:rPr>
              <a:t>It’s important to use the help of a licensed agent to help tailor your plan for you.</a:t>
            </a:r>
          </a:p>
          <a:p>
            <a:pPr algn="ctr"/>
            <a:endParaRPr lang="en-US" dirty="0">
              <a:solidFill>
                <a:srgbClr val="131A6D"/>
              </a:solidFill>
            </a:endParaRPr>
          </a:p>
          <a:p>
            <a:pPr algn="ctr"/>
            <a:r>
              <a:rPr lang="en-US" dirty="0">
                <a:solidFill>
                  <a:srgbClr val="131A6D"/>
                </a:solidFill>
              </a:rPr>
              <a:t>*Note – Insurance agents are paid by the carriers they represent, not by the client. </a:t>
            </a:r>
            <a:r>
              <a:rPr lang="en-US" b="1" dirty="0">
                <a:solidFill>
                  <a:srgbClr val="131A6D"/>
                </a:solidFill>
              </a:rPr>
              <a:t>Schedule an appointment with an agent today.</a:t>
            </a:r>
          </a:p>
        </p:txBody>
      </p:sp>
      <p:grpSp>
        <p:nvGrpSpPr>
          <p:cNvPr id="7" name="Group 6">
            <a:extLst>
              <a:ext uri="{FF2B5EF4-FFF2-40B4-BE49-F238E27FC236}">
                <a16:creationId xmlns:a16="http://schemas.microsoft.com/office/drawing/2014/main" id="{408A9C11-BCCC-49CB-B4E7-CE27556F7907}"/>
              </a:ext>
            </a:extLst>
          </p:cNvPr>
          <p:cNvGrpSpPr/>
          <p:nvPr/>
        </p:nvGrpSpPr>
        <p:grpSpPr>
          <a:xfrm>
            <a:off x="0" y="145906"/>
            <a:ext cx="9143999" cy="390703"/>
            <a:chOff x="0" y="145906"/>
            <a:chExt cx="9143999" cy="390703"/>
          </a:xfrm>
        </p:grpSpPr>
        <p:sp>
          <p:nvSpPr>
            <p:cNvPr id="8" name="Flowchart: Process 7">
              <a:extLst>
                <a:ext uri="{FF2B5EF4-FFF2-40B4-BE49-F238E27FC236}">
                  <a16:creationId xmlns:a16="http://schemas.microsoft.com/office/drawing/2014/main" id="{6EC2D3CB-F692-444D-9FA5-A89688EF7A0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1E380C7-39C1-4CE8-852C-53E8C31C50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Shopping Tips</a:t>
              </a:r>
            </a:p>
          </p:txBody>
        </p:sp>
        <p:sp>
          <p:nvSpPr>
            <p:cNvPr id="10" name="Flowchart: Process 9">
              <a:extLst>
                <a:ext uri="{FF2B5EF4-FFF2-40B4-BE49-F238E27FC236}">
                  <a16:creationId xmlns:a16="http://schemas.microsoft.com/office/drawing/2014/main" id="{756C8318-272B-4BB7-9A24-4E90A9FBF03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A0598D8E-F345-470C-9BB0-BB4723208A9C}"/>
              </a:ext>
            </a:extLst>
          </p:cNvPr>
          <p:cNvSpPr txBox="1">
            <a:spLocks noChangeArrowheads="1"/>
          </p:cNvSpPr>
          <p:nvPr/>
        </p:nvSpPr>
        <p:spPr bwMode="auto">
          <a:xfrm>
            <a:off x="-32535"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What is Medicare?</a:t>
            </a:r>
          </a:p>
        </p:txBody>
      </p:sp>
      <p:sp>
        <p:nvSpPr>
          <p:cNvPr id="10" name="TextBox 9">
            <a:extLst>
              <a:ext uri="{FF2B5EF4-FFF2-40B4-BE49-F238E27FC236}">
                <a16:creationId xmlns:a16="http://schemas.microsoft.com/office/drawing/2014/main" id="{FDEA61E9-077D-4F05-AA44-605A638A7CCC}"/>
              </a:ext>
            </a:extLst>
          </p:cNvPr>
          <p:cNvSpPr txBox="1"/>
          <p:nvPr/>
        </p:nvSpPr>
        <p:spPr>
          <a:xfrm>
            <a:off x="705458" y="4828101"/>
            <a:ext cx="8044220" cy="16850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Administered by: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Centers for Medicare &amp; Medicaid Services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rPr>
              <a:t>Social Security Administration (SSA) enrolls most individuals</a:t>
            </a:r>
          </a:p>
          <a:p>
            <a:pPr marL="342900" marR="0" lvl="0"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31A6D"/>
                </a:solidFill>
                <a:effectLst/>
                <a:uLnTx/>
                <a:uFillTx/>
                <a:latin typeface="Arial" panose="020B0604020202020204" pitchFamily="34" charset="0"/>
                <a:ea typeface="+mn-ea"/>
                <a:cs typeface="+mn-cs"/>
              </a:rPr>
              <a:t>Railroad Retirement Board (RRB) enrolls railroad retirees</a:t>
            </a:r>
          </a:p>
        </p:txBody>
      </p:sp>
      <p:sp>
        <p:nvSpPr>
          <p:cNvPr id="2" name="TextBox 1">
            <a:extLst>
              <a:ext uri="{FF2B5EF4-FFF2-40B4-BE49-F238E27FC236}">
                <a16:creationId xmlns:a16="http://schemas.microsoft.com/office/drawing/2014/main" id="{3BF51302-FEF9-41A3-90EE-2D6C937E1150}"/>
              </a:ext>
            </a:extLst>
          </p:cNvPr>
          <p:cNvSpPr txBox="1"/>
          <p:nvPr/>
        </p:nvSpPr>
        <p:spPr>
          <a:xfrm>
            <a:off x="705458" y="2432716"/>
            <a:ext cx="4597686" cy="984885"/>
          </a:xfrm>
          <a:prstGeom prst="rect">
            <a:avLst/>
          </a:prstGeom>
          <a:noFill/>
        </p:spPr>
        <p:txBody>
          <a:bodyPr wrap="square" rtlCol="0">
            <a:spAutoFit/>
          </a:bodyPr>
          <a:lstStyle/>
          <a:p>
            <a:r>
              <a:rPr kumimoji="0" lang="en-US" altLang="en-US" sz="2000" b="1" i="0" u="none" strike="noStrike" kern="1200" cap="none" spc="0" normalizeH="0" baseline="0" noProof="0">
                <a:ln>
                  <a:noFill/>
                </a:ln>
                <a:solidFill>
                  <a:srgbClr val="131A6D"/>
                </a:solidFill>
                <a:effectLst/>
                <a:uLnTx/>
                <a:uFillTx/>
                <a:latin typeface="Arial" panose="020B0604020202020204" pitchFamily="34" charset="0"/>
                <a:ea typeface="+mn-ea"/>
                <a:cs typeface="+mn-cs"/>
              </a:rPr>
              <a:t>Government health insurance program for three groups of people:</a:t>
            </a:r>
          </a:p>
          <a:p>
            <a:endParaRPr lang="en-US"/>
          </a:p>
        </p:txBody>
      </p:sp>
      <p:pic>
        <p:nvPicPr>
          <p:cNvPr id="4" name="Picture 3" descr="Chart&#10;&#10;Description automatically generated">
            <a:extLst>
              <a:ext uri="{FF2B5EF4-FFF2-40B4-BE49-F238E27FC236}">
                <a16:creationId xmlns:a16="http://schemas.microsoft.com/office/drawing/2014/main" id="{BD734D70-C2DC-4D2D-8A11-1991ADD7A373}"/>
              </a:ext>
            </a:extLst>
          </p:cNvPr>
          <p:cNvPicPr>
            <a:picLocks noChangeAspect="1"/>
          </p:cNvPicPr>
          <p:nvPr/>
        </p:nvPicPr>
        <p:blipFill rotWithShape="1">
          <a:blip r:embed="rId3">
            <a:extLst>
              <a:ext uri="{28A0092B-C50C-407E-A947-70E740481C1C}">
                <a14:useLocalDpi xmlns:a14="http://schemas.microsoft.com/office/drawing/2010/main" val="0"/>
              </a:ext>
            </a:extLst>
          </a:blip>
          <a:srcRect b="9547"/>
          <a:stretch/>
        </p:blipFill>
        <p:spPr>
          <a:xfrm>
            <a:off x="5303144" y="1676400"/>
            <a:ext cx="3357970" cy="2024921"/>
          </a:xfrm>
          <a:prstGeom prst="rect">
            <a:avLst/>
          </a:prstGeom>
          <a:effectLst>
            <a:softEdge rad="63500"/>
          </a:effectLst>
        </p:spPr>
      </p:pic>
      <p:sp>
        <p:nvSpPr>
          <p:cNvPr id="9" name="Rectangle 8">
            <a:extLst>
              <a:ext uri="{FF2B5EF4-FFF2-40B4-BE49-F238E27FC236}">
                <a16:creationId xmlns:a16="http://schemas.microsoft.com/office/drawing/2014/main" id="{806AF731-E40D-4B49-AA06-F2092642C37B}"/>
              </a:ext>
            </a:extLst>
          </p:cNvPr>
          <p:cNvSpPr/>
          <p:nvPr/>
        </p:nvSpPr>
        <p:spPr>
          <a:xfrm>
            <a:off x="705458" y="3041556"/>
            <a:ext cx="8044220" cy="14542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65 and older</a:t>
            </a:r>
          </a:p>
          <a:p>
            <a:pPr marL="914400" marR="0" lvl="1" indent="-457200" algn="l" defTabSz="914400"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Under 65 with certain disabilities </a:t>
            </a:r>
          </a:p>
          <a:p>
            <a:pPr marL="914400" marR="0" lvl="1" indent="-457200" algn="l" defTabSz="914400" rtl="0" eaLnBrk="1" fontAlgn="base" latinLnBrk="0" hangingPunct="1">
              <a:lnSpc>
                <a:spcPct val="100000"/>
              </a:lnSpc>
              <a:spcBef>
                <a:spcPts val="3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Any age with ESRD (End-Stage Renal Disease)</a:t>
            </a:r>
          </a:p>
        </p:txBody>
      </p:sp>
      <p:grpSp>
        <p:nvGrpSpPr>
          <p:cNvPr id="17" name="Group 16">
            <a:extLst>
              <a:ext uri="{FF2B5EF4-FFF2-40B4-BE49-F238E27FC236}">
                <a16:creationId xmlns:a16="http://schemas.microsoft.com/office/drawing/2014/main" id="{6FBE04E6-2938-4E50-902C-DE51CE9413B1}"/>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6477BC32-ACBA-41B4-8DA3-EE9408290F5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0FF8EF-AE74-496D-96D6-410C1AC191C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0" name="Flowchart: Process 19">
              <a:extLst>
                <a:ext uri="{FF2B5EF4-FFF2-40B4-BE49-F238E27FC236}">
                  <a16:creationId xmlns:a16="http://schemas.microsoft.com/office/drawing/2014/main" id="{73714FA2-17A6-4BC7-86DE-30AF9E7CFCA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87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A4695C5-4945-4105-B264-ECBA2037E87A}"/>
              </a:ext>
            </a:extLst>
          </p:cNvPr>
          <p:cNvSpPr txBox="1">
            <a:spLocks noChangeArrowheads="1"/>
          </p:cNvSpPr>
          <p:nvPr/>
        </p:nvSpPr>
        <p:spPr bwMode="auto">
          <a:xfrm>
            <a:off x="-228600" y="108451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31A6D"/>
                </a:solidFill>
                <a:uLnTx/>
                <a:uFillTx/>
                <a:latin typeface="Arial" charset="0"/>
                <a:ea typeface="+mn-ea"/>
                <a:cs typeface="Arial" charset="0"/>
              </a:rPr>
              <a:t>MEDICARE </a:t>
            </a:r>
            <a:r>
              <a:rPr lang="en-US" sz="3200" b="1" kern="0">
                <a:solidFill>
                  <a:srgbClr val="131A6D"/>
                </a:solidFill>
                <a:cs typeface="Arial" charset="0"/>
              </a:rPr>
              <a:t>can be Confusing</a:t>
            </a:r>
            <a:endParaRPr kumimoji="0" lang="en-US" sz="3200" b="1" i="0" u="none" strike="noStrike" kern="0" cap="none" spc="0" normalizeH="0" baseline="0" noProof="0">
              <a:ln>
                <a:noFill/>
              </a:ln>
              <a:solidFill>
                <a:srgbClr val="131A6D"/>
              </a:solidFill>
              <a:uLnTx/>
              <a:uFillTx/>
              <a:cs typeface="Arial" charset="0"/>
            </a:endParaRPr>
          </a:p>
        </p:txBody>
      </p:sp>
      <p:sp>
        <p:nvSpPr>
          <p:cNvPr id="2" name="Rectangle 1">
            <a:extLst>
              <a:ext uri="{FF2B5EF4-FFF2-40B4-BE49-F238E27FC236}">
                <a16:creationId xmlns:a16="http://schemas.microsoft.com/office/drawing/2014/main" id="{0BF7DF75-649C-4500-8593-D295596F7511}"/>
              </a:ext>
            </a:extLst>
          </p:cNvPr>
          <p:cNvSpPr/>
          <p:nvPr/>
        </p:nvSpPr>
        <p:spPr>
          <a:xfrm>
            <a:off x="559292" y="2607924"/>
            <a:ext cx="5842983"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39557" y="3163050"/>
            <a:ext cx="4278702" cy="2360762"/>
          </a:xfrm>
          <a:prstGeom prst="rect">
            <a:avLst/>
          </a:prstGeom>
          <a:noFill/>
          <a:effectLst/>
        </p:spPr>
        <p:txBody>
          <a:bodyPr wrap="square" lIns="45720" tIns="45720" rIns="45720" bIns="45720" rtlCol="0" anchor="ctr">
            <a:noAutofit/>
          </a:bodyPr>
          <a:lstStyle/>
          <a:p>
            <a:pPr>
              <a:lnSpc>
                <a:spcPts val="4600"/>
              </a:lnSpc>
              <a:defRPr/>
            </a:pPr>
            <a:r>
              <a:rPr lang="en-US" sz="2400" b="1" dirty="0">
                <a:solidFill>
                  <a:srgbClr val="131A6D"/>
                </a:solidFill>
                <a:latin typeface="Arial"/>
                <a:cs typeface="Arial"/>
              </a:rPr>
              <a:t>Schedule an appointment:</a:t>
            </a:r>
          </a:p>
          <a:p>
            <a:pPr marL="342900" indent="-342900">
              <a:lnSpc>
                <a:spcPts val="4600"/>
              </a:lnSpc>
              <a:buFont typeface="Arial"/>
              <a:buChar char="•"/>
              <a:defRPr/>
            </a:pPr>
            <a:r>
              <a:rPr lang="en-US" sz="2400" b="1" dirty="0">
                <a:solidFill>
                  <a:srgbClr val="131A6D"/>
                </a:solidFill>
                <a:latin typeface="Arial"/>
                <a:cs typeface="Arial"/>
              </a:rPr>
              <a:t>By phone</a:t>
            </a:r>
          </a:p>
          <a:p>
            <a:pPr marL="342900" indent="-342900">
              <a:lnSpc>
                <a:spcPts val="4600"/>
              </a:lnSpc>
              <a:buFont typeface="Arial"/>
              <a:buChar char="•"/>
              <a:defRPr/>
            </a:pPr>
            <a:r>
              <a:rPr lang="en-US" sz="2400" b="1" dirty="0">
                <a:solidFill>
                  <a:srgbClr val="131A6D"/>
                </a:solidFill>
                <a:latin typeface="Arial"/>
                <a:cs typeface="Arial"/>
              </a:rPr>
              <a:t>Virtual meeting</a:t>
            </a:r>
          </a:p>
          <a:p>
            <a:pPr marL="342900" indent="-342900">
              <a:lnSpc>
                <a:spcPts val="4600"/>
              </a:lnSpc>
              <a:buFont typeface="Arial"/>
              <a:buChar char="•"/>
              <a:defRPr/>
            </a:pPr>
            <a:r>
              <a:rPr lang="en-US" sz="2400" b="1" dirty="0">
                <a:solidFill>
                  <a:srgbClr val="131A6D"/>
                </a:solidFill>
                <a:latin typeface="Arial"/>
                <a:cs typeface="Arial"/>
              </a:rPr>
              <a:t>Or in-person</a:t>
            </a:r>
          </a:p>
          <a:p>
            <a:pPr>
              <a:lnSpc>
                <a:spcPts val="4600"/>
              </a:lnSpc>
              <a:defRPr/>
            </a:pPr>
            <a:r>
              <a:rPr lang="en-US" sz="4000" b="1" dirty="0">
                <a:solidFill>
                  <a:srgbClr val="0482A0"/>
                </a:solidFill>
                <a:latin typeface="Arial"/>
                <a:cs typeface="Arial"/>
              </a:rPr>
              <a:t>    </a:t>
            </a:r>
            <a:endParaRPr lang="en-US" sz="4000" b="1" i="0" u="none" strike="noStrike" kern="1200" cap="none" spc="0" normalizeH="0" baseline="0" noProof="0">
              <a:ln>
                <a:noFill/>
              </a:ln>
              <a:solidFill>
                <a:srgbClr val="0482B9"/>
              </a:solidFill>
              <a:effectLst/>
              <a:uLnTx/>
              <a:uFillTx/>
              <a:cs typeface="Arial"/>
            </a:endParaRPr>
          </a:p>
        </p:txBody>
      </p:sp>
      <p:grpSp>
        <p:nvGrpSpPr>
          <p:cNvPr id="12" name="Group 11">
            <a:extLst>
              <a:ext uri="{FF2B5EF4-FFF2-40B4-BE49-F238E27FC236}">
                <a16:creationId xmlns:a16="http://schemas.microsoft.com/office/drawing/2014/main" id="{8148E580-755C-4E97-B656-A7DD0490BF4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0A26F37-A401-43A7-AF75-794737D3709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A0FA513-A4B4-484D-8750-736770F1E9E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1BCFF2DD-BD81-4ADC-945A-77EBCD20017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a:extLst>
              <a:ext uri="{FF2B5EF4-FFF2-40B4-BE49-F238E27FC236}">
                <a16:creationId xmlns:a16="http://schemas.microsoft.com/office/drawing/2014/main" id="{206F8E10-B635-4E2F-BF39-373CD4509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4541" y="2005354"/>
            <a:ext cx="2739521" cy="3566160"/>
          </a:xfrm>
          <a:prstGeom prst="rect">
            <a:avLst/>
          </a:prstGeom>
          <a:ln w="38100">
            <a:solidFill>
              <a:schemeClr val="accent1">
                <a:lumMod val="75000"/>
              </a:schemeClr>
            </a:solidFill>
          </a:ln>
        </p:spPr>
      </p:pic>
    </p:spTree>
    <p:extLst>
      <p:ext uri="{BB962C8B-B14F-4D97-AF65-F5344CB8AC3E}">
        <p14:creationId xmlns:p14="http://schemas.microsoft.com/office/powerpoint/2010/main" val="4247863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Licensed Agent</a:t>
            </a: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84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8">
            <a:extLst>
              <a:ext uri="{FF2B5EF4-FFF2-40B4-BE49-F238E27FC236}">
                <a16:creationId xmlns:a16="http://schemas.microsoft.com/office/drawing/2014/main" id="{BC03AE02-4B72-4A3D-BA88-73BB838EE2B8}"/>
              </a:ext>
            </a:extLst>
          </p:cNvPr>
          <p:cNvSpPr>
            <a:spLocks noChangeArrowheads="1"/>
          </p:cNvSpPr>
          <p:nvPr/>
        </p:nvSpPr>
        <p:spPr bwMode="auto">
          <a:xfrm>
            <a:off x="1474788" y="5715000"/>
            <a:ext cx="6194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12347B"/>
                </a:solidFill>
              </a:rPr>
              <a:t>https://www.facebook.com/empowerbrokerageclients</a:t>
            </a:r>
          </a:p>
        </p:txBody>
      </p:sp>
      <p:sp>
        <p:nvSpPr>
          <p:cNvPr id="54278" name="TextBox 9">
            <a:extLst>
              <a:ext uri="{FF2B5EF4-FFF2-40B4-BE49-F238E27FC236}">
                <a16:creationId xmlns:a16="http://schemas.microsoft.com/office/drawing/2014/main" id="{7A37FD4C-2C07-43CA-8ADD-34D6222FBDBA}"/>
              </a:ext>
            </a:extLst>
          </p:cNvPr>
          <p:cNvSpPr txBox="1">
            <a:spLocks noChangeArrowheads="1"/>
          </p:cNvSpPr>
          <p:nvPr/>
        </p:nvSpPr>
        <p:spPr bwMode="auto">
          <a:xfrm>
            <a:off x="1567042" y="5135329"/>
            <a:ext cx="6009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12347B"/>
                </a:solidFill>
              </a:rPr>
              <a:t>Insight, Money-Saving Tips, More!</a:t>
            </a:r>
          </a:p>
        </p:txBody>
      </p:sp>
      <p:sp>
        <p:nvSpPr>
          <p:cNvPr id="13" name="Text Box 7">
            <a:extLst>
              <a:ext uri="{FF2B5EF4-FFF2-40B4-BE49-F238E27FC236}">
                <a16:creationId xmlns:a16="http://schemas.microsoft.com/office/drawing/2014/main" id="{E9AF2894-A1DB-4FEC-91CB-255C8A1F816E}"/>
              </a:ext>
            </a:extLst>
          </p:cNvPr>
          <p:cNvSpPr txBox="1">
            <a:spLocks noChangeArrowheads="1"/>
          </p:cNvSpPr>
          <p:nvPr/>
        </p:nvSpPr>
        <p:spPr bwMode="auto">
          <a:xfrm>
            <a:off x="0" y="14478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4000" b="1" kern="0">
                <a:solidFill>
                  <a:srgbClr val="12347B"/>
                </a:solidFill>
                <a:cs typeface="Arial" charset="0"/>
              </a:rPr>
              <a:t>Get The Latest News</a:t>
            </a:r>
            <a:endParaRPr lang="en-US" sz="3600" b="1" kern="0">
              <a:solidFill>
                <a:srgbClr val="12347B"/>
              </a:solidFill>
              <a:cs typeface="Arial" charset="0"/>
            </a:endParaRPr>
          </a:p>
        </p:txBody>
      </p:sp>
      <p:pic>
        <p:nvPicPr>
          <p:cNvPr id="54281" name="Picture 4" descr="Related image">
            <a:extLst>
              <a:ext uri="{FF2B5EF4-FFF2-40B4-BE49-F238E27FC236}">
                <a16:creationId xmlns:a16="http://schemas.microsoft.com/office/drawing/2014/main" id="{1428B66A-762D-4EE5-94B9-FBF68A41D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71750"/>
            <a:ext cx="2857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E43C2656-AC71-4C9E-9A16-7228188E8563}"/>
              </a:ext>
            </a:extLst>
          </p:cNvPr>
          <p:cNvSpPr/>
          <p:nvPr/>
        </p:nvSpPr>
        <p:spPr>
          <a:xfrm>
            <a:off x="3276600" y="3416300"/>
            <a:ext cx="2590800"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3" name="TextBox 4">
            <a:extLst>
              <a:ext uri="{FF2B5EF4-FFF2-40B4-BE49-F238E27FC236}">
                <a16:creationId xmlns:a16="http://schemas.microsoft.com/office/drawing/2014/main" id="{56D9606A-773C-4691-8658-4B020C9BDF48}"/>
              </a:ext>
            </a:extLst>
          </p:cNvPr>
          <p:cNvSpPr txBox="1">
            <a:spLocks noChangeArrowheads="1"/>
          </p:cNvSpPr>
          <p:nvPr/>
        </p:nvSpPr>
        <p:spPr bwMode="auto">
          <a:xfrm>
            <a:off x="3227388" y="3455495"/>
            <a:ext cx="2510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3C5899"/>
                </a:solidFill>
              </a:rPr>
              <a:t>facebook.com/</a:t>
            </a:r>
            <a:r>
              <a:rPr lang="en-US" altLang="en-US" sz="1000" err="1">
                <a:solidFill>
                  <a:srgbClr val="3C5899"/>
                </a:solidFill>
              </a:rPr>
              <a:t>empowerbrokerageclients</a:t>
            </a:r>
            <a:endParaRPr lang="en-US" altLang="en-US" sz="1000">
              <a:solidFill>
                <a:srgbClr val="3C5899"/>
              </a:solidFill>
            </a:endParaRPr>
          </a:p>
        </p:txBody>
      </p:sp>
      <p:grpSp>
        <p:nvGrpSpPr>
          <p:cNvPr id="12" name="Group 11">
            <a:extLst>
              <a:ext uri="{FF2B5EF4-FFF2-40B4-BE49-F238E27FC236}">
                <a16:creationId xmlns:a16="http://schemas.microsoft.com/office/drawing/2014/main" id="{E28BFE30-BD94-4739-A507-682F24D29499}"/>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9BA6A32E-3A37-40F2-80A0-635E7744E6B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2A853F7-CCE5-4E3D-A2D1-F648AC3F3B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Social</a:t>
              </a:r>
            </a:p>
          </p:txBody>
        </p:sp>
        <p:sp>
          <p:nvSpPr>
            <p:cNvPr id="19" name="Flowchart: Process 18">
              <a:extLst>
                <a:ext uri="{FF2B5EF4-FFF2-40B4-BE49-F238E27FC236}">
                  <a16:creationId xmlns:a16="http://schemas.microsoft.com/office/drawing/2014/main" id="{C20161EC-8438-40A0-9EF4-7E5D200559A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33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2" descr="Image result for android and ios">
            <a:extLst>
              <a:ext uri="{FF2B5EF4-FFF2-40B4-BE49-F238E27FC236}">
                <a16:creationId xmlns:a16="http://schemas.microsoft.com/office/drawing/2014/main" id="{3AC00476-C174-474B-A234-55FF92471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5876615"/>
            <a:ext cx="2581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descr="S:\Marketing\STOCK IMAGES\AdobeStock_88529934.jpeg">
            <a:extLst>
              <a:ext uri="{FF2B5EF4-FFF2-40B4-BE49-F238E27FC236}">
                <a16:creationId xmlns:a16="http://schemas.microsoft.com/office/drawing/2014/main" id="{64DC188B-F968-4DC2-8546-AE794EAB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1634150"/>
            <a:ext cx="5761037"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DF969DE-FA6F-4198-9BC6-E9DF784F9B2A}"/>
              </a:ext>
            </a:extLst>
          </p:cNvPr>
          <p:cNvSpPr txBox="1"/>
          <p:nvPr/>
        </p:nvSpPr>
        <p:spPr>
          <a:xfrm>
            <a:off x="5129228" y="2944840"/>
            <a:ext cx="1933543" cy="1138773"/>
          </a:xfrm>
          <a:prstGeom prst="rect">
            <a:avLst/>
          </a:prstGeom>
          <a:noFill/>
        </p:spPr>
        <p:txBody>
          <a:bodyPr wrap="none">
            <a:spAutoFit/>
          </a:bodyPr>
          <a:lstStyle/>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Life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Health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Senior Quotes</a:t>
            </a:r>
          </a:p>
          <a:p>
            <a:pPr marL="285750" indent="-285750">
              <a:buFont typeface="Arial" panose="020B0604020202020204" pitchFamily="34" charset="0"/>
              <a:buChar char="•"/>
              <a:defRPr/>
            </a:pPr>
            <a:r>
              <a:rPr lang="en-US" sz="1400" b="1">
                <a:solidFill>
                  <a:srgbClr val="0070C0"/>
                </a:solidFill>
                <a:effectLst>
                  <a:glow rad="482600">
                    <a:schemeClr val="bg1">
                      <a:alpha val="70000"/>
                    </a:schemeClr>
                  </a:glow>
                </a:effectLst>
              </a:rPr>
              <a:t>Disability Quotes</a:t>
            </a:r>
          </a:p>
          <a:p>
            <a:pPr marL="285750" indent="-285750">
              <a:buFont typeface="Arial" panose="020B0604020202020204" pitchFamily="34" charset="0"/>
              <a:buChar char="•"/>
              <a:defRPr/>
            </a:pPr>
            <a:endParaRPr lang="en-US" sz="1200" b="1">
              <a:solidFill>
                <a:srgbClr val="0070C0"/>
              </a:solidFill>
              <a:effectLst>
                <a:glow rad="482600">
                  <a:schemeClr val="bg1">
                    <a:alpha val="70000"/>
                  </a:schemeClr>
                </a:glow>
              </a:effectLst>
            </a:endParaRPr>
          </a:p>
        </p:txBody>
      </p:sp>
      <p:sp>
        <p:nvSpPr>
          <p:cNvPr id="15" name="TextBox 14">
            <a:extLst>
              <a:ext uri="{FF2B5EF4-FFF2-40B4-BE49-F238E27FC236}">
                <a16:creationId xmlns:a16="http://schemas.microsoft.com/office/drawing/2014/main" id="{BF15E62C-4D2F-4650-B0CB-F0E3A76BD6FB}"/>
              </a:ext>
            </a:extLst>
          </p:cNvPr>
          <p:cNvSpPr txBox="1"/>
          <p:nvPr/>
        </p:nvSpPr>
        <p:spPr>
          <a:xfrm>
            <a:off x="3048000" y="2113978"/>
            <a:ext cx="2673361" cy="369332"/>
          </a:xfrm>
          <a:prstGeom prst="rect">
            <a:avLst/>
          </a:prstGeom>
          <a:noFill/>
        </p:spPr>
        <p:txBody>
          <a:bodyPr wrap="none">
            <a:spAutoFit/>
          </a:bodyPr>
          <a:lstStyle/>
          <a:p>
            <a:pPr>
              <a:defRPr/>
            </a:pPr>
            <a:r>
              <a:rPr lang="en-US" i="1">
                <a:solidFill>
                  <a:srgbClr val="0070C0"/>
                </a:solidFill>
                <a:effectLst>
                  <a:glow rad="254000">
                    <a:schemeClr val="bg1">
                      <a:alpha val="60000"/>
                    </a:schemeClr>
                  </a:glow>
                </a:effectLst>
              </a:rPr>
              <a:t>So easy, anyone can use it!</a:t>
            </a:r>
          </a:p>
        </p:txBody>
      </p:sp>
      <p:sp>
        <p:nvSpPr>
          <p:cNvPr id="16" name="TextBox 15">
            <a:extLst>
              <a:ext uri="{FF2B5EF4-FFF2-40B4-BE49-F238E27FC236}">
                <a16:creationId xmlns:a16="http://schemas.microsoft.com/office/drawing/2014/main" id="{844D6F3C-D3DA-4E7A-BFC9-0EDEDBA2F3D9}"/>
              </a:ext>
            </a:extLst>
          </p:cNvPr>
          <p:cNvSpPr txBox="1"/>
          <p:nvPr/>
        </p:nvSpPr>
        <p:spPr>
          <a:xfrm>
            <a:off x="5359400" y="5092548"/>
            <a:ext cx="2087562" cy="254000"/>
          </a:xfrm>
          <a:prstGeom prst="rect">
            <a:avLst/>
          </a:prstGeom>
          <a:noFill/>
        </p:spPr>
        <p:txBody>
          <a:bodyPr wrap="none">
            <a:spAutoFit/>
          </a:bodyPr>
          <a:lstStyle/>
          <a:p>
            <a:pPr>
              <a:defRPr/>
            </a:pPr>
            <a:r>
              <a:rPr lang="en-US" sz="1050" b="1" dirty="0">
                <a:solidFill>
                  <a:schemeClr val="bg1"/>
                </a:solidFill>
              </a:rPr>
              <a:t>Available on IOS &amp; ANDROID</a:t>
            </a:r>
          </a:p>
        </p:txBody>
      </p:sp>
      <p:sp>
        <p:nvSpPr>
          <p:cNvPr id="17" name="Rounded Rectangle 10">
            <a:extLst>
              <a:ext uri="{FF2B5EF4-FFF2-40B4-BE49-F238E27FC236}">
                <a16:creationId xmlns:a16="http://schemas.microsoft.com/office/drawing/2014/main" id="{8146300C-FD55-48F0-BD3C-F848F0CE00C3}"/>
              </a:ext>
            </a:extLst>
          </p:cNvPr>
          <p:cNvSpPr/>
          <p:nvPr/>
        </p:nvSpPr>
        <p:spPr>
          <a:xfrm>
            <a:off x="3962400" y="2929553"/>
            <a:ext cx="609600" cy="609600"/>
          </a:xfrm>
          <a:prstGeom prst="roundRect">
            <a:avLst/>
          </a:prstGeom>
          <a:gradFill flip="none" rotWithShape="1">
            <a:gsLst>
              <a:gs pos="0">
                <a:schemeClr val="bg1"/>
              </a:gs>
              <a:gs pos="99000">
                <a:srgbClr val="C0C0C0"/>
              </a:gs>
            </a:gsLst>
            <a:lin ang="5400000" scaled="1"/>
            <a:tileRect/>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7" name="TextBox 17">
            <a:extLst>
              <a:ext uri="{FF2B5EF4-FFF2-40B4-BE49-F238E27FC236}">
                <a16:creationId xmlns:a16="http://schemas.microsoft.com/office/drawing/2014/main" id="{F75FA271-E98F-4A7D-BD64-4A3C70AC6CD6}"/>
              </a:ext>
            </a:extLst>
          </p:cNvPr>
          <p:cNvSpPr txBox="1">
            <a:spLocks noChangeArrowheads="1"/>
          </p:cNvSpPr>
          <p:nvPr/>
        </p:nvSpPr>
        <p:spPr bwMode="auto">
          <a:xfrm>
            <a:off x="3800475" y="3594712"/>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b="1">
                <a:solidFill>
                  <a:srgbClr val="002060"/>
                </a:solidFill>
              </a:rPr>
              <a:t>EMPOWER</a:t>
            </a:r>
            <a:br>
              <a:rPr lang="en-US" altLang="en-US" sz="900" b="1">
                <a:solidFill>
                  <a:srgbClr val="002060"/>
                </a:solidFill>
              </a:rPr>
            </a:br>
            <a:r>
              <a:rPr lang="en-US" altLang="en-US" sz="900" b="1">
                <a:solidFill>
                  <a:srgbClr val="002060"/>
                </a:solidFill>
              </a:rPr>
              <a:t>BROKERAGE</a:t>
            </a:r>
          </a:p>
        </p:txBody>
      </p:sp>
      <p:pic>
        <p:nvPicPr>
          <p:cNvPr id="55309" name="Picture 19">
            <a:extLst>
              <a:ext uri="{FF2B5EF4-FFF2-40B4-BE49-F238E27FC236}">
                <a16:creationId xmlns:a16="http://schemas.microsoft.com/office/drawing/2014/main" id="{867E7CCF-320A-4DE6-97A5-FBB27603E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13" y="2924787"/>
            <a:ext cx="604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6BA452D-B97E-40BB-8B52-3BCA7694E3A3}"/>
              </a:ext>
            </a:extLst>
          </p:cNvPr>
          <p:cNvSpPr txBox="1"/>
          <p:nvPr/>
        </p:nvSpPr>
        <p:spPr>
          <a:xfrm>
            <a:off x="1792753" y="1555079"/>
            <a:ext cx="4650632" cy="769441"/>
          </a:xfrm>
          <a:prstGeom prst="rect">
            <a:avLst/>
          </a:prstGeom>
          <a:noFill/>
        </p:spPr>
        <p:txBody>
          <a:bodyPr wrap="none">
            <a:spAutoFit/>
          </a:bodyPr>
          <a:lstStyle/>
          <a:p>
            <a:pPr>
              <a:defRPr/>
            </a:pPr>
            <a:r>
              <a:rPr lang="en-US" sz="4400" b="1">
                <a:solidFill>
                  <a:srgbClr val="0070C0"/>
                </a:solidFill>
                <a:effectLst>
                  <a:glow rad="254000">
                    <a:schemeClr val="bg1">
                      <a:alpha val="60000"/>
                    </a:schemeClr>
                  </a:glow>
                </a:effectLst>
              </a:rPr>
              <a:t>GET OUR NEW APP</a:t>
            </a:r>
          </a:p>
        </p:txBody>
      </p:sp>
      <p:grpSp>
        <p:nvGrpSpPr>
          <p:cNvPr id="18" name="Group 17">
            <a:extLst>
              <a:ext uri="{FF2B5EF4-FFF2-40B4-BE49-F238E27FC236}">
                <a16:creationId xmlns:a16="http://schemas.microsoft.com/office/drawing/2014/main" id="{8E9DDC3B-F28B-481A-8617-17BEA87ABC84}"/>
              </a:ext>
            </a:extLst>
          </p:cNvPr>
          <p:cNvGrpSpPr/>
          <p:nvPr/>
        </p:nvGrpSpPr>
        <p:grpSpPr>
          <a:xfrm>
            <a:off x="0" y="145906"/>
            <a:ext cx="9143999" cy="390703"/>
            <a:chOff x="0" y="145906"/>
            <a:chExt cx="9143999" cy="390703"/>
          </a:xfrm>
        </p:grpSpPr>
        <p:sp>
          <p:nvSpPr>
            <p:cNvPr id="19" name="Flowchart: Process 18">
              <a:extLst>
                <a:ext uri="{FF2B5EF4-FFF2-40B4-BE49-F238E27FC236}">
                  <a16:creationId xmlns:a16="http://schemas.microsoft.com/office/drawing/2014/main" id="{57C8C961-AF3F-4A56-96F7-80251BAB3B2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9B2D982-AA75-4A3C-AEF0-9C6D42E4F18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Mobile App</a:t>
              </a:r>
            </a:p>
          </p:txBody>
        </p:sp>
        <p:sp>
          <p:nvSpPr>
            <p:cNvPr id="24" name="Flowchart: Process 23">
              <a:extLst>
                <a:ext uri="{FF2B5EF4-FFF2-40B4-BE49-F238E27FC236}">
                  <a16:creationId xmlns:a16="http://schemas.microsoft.com/office/drawing/2014/main" id="{50978BDA-88F4-4C5E-89AF-72B5C7C3298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5E5903D-4176-41FA-BD4E-DE6F01F77F2C}"/>
              </a:ext>
            </a:extLst>
          </p:cNvPr>
          <p:cNvSpPr txBox="1"/>
          <p:nvPr/>
        </p:nvSpPr>
        <p:spPr bwMode="auto">
          <a:xfrm>
            <a:off x="1600200" y="5514785"/>
            <a:ext cx="6403163" cy="276999"/>
          </a:xfrm>
          <a:prstGeom prst="rect">
            <a:avLst/>
          </a:prstGeom>
          <a:noFill/>
        </p:spPr>
        <p:txBody>
          <a:bodyPr wrap="none">
            <a:spAutoFit/>
          </a:bodyPr>
          <a:lstStyle/>
          <a:p>
            <a:pPr>
              <a:defRPr/>
            </a:pPr>
            <a:r>
              <a:rPr lang="en-US" sz="1200" dirty="0">
                <a:solidFill>
                  <a:schemeClr val="bg1">
                    <a:lumMod val="50000"/>
                  </a:schemeClr>
                </a:solidFill>
                <a:cs typeface="Arial" panose="020B0604020202020204" pitchFamily="34" charset="0"/>
              </a:rPr>
              <a:t>Empower Brokerage, Inc., 512 Silicon Drive . Southlake, TX 76092  Main: (888) 539-1633</a:t>
            </a:r>
          </a:p>
        </p:txBody>
      </p:sp>
      <p:pic>
        <p:nvPicPr>
          <p:cNvPr id="5" name="Picture 48">
            <a:extLst>
              <a:ext uri="{FF2B5EF4-FFF2-40B4-BE49-F238E27FC236}">
                <a16:creationId xmlns:a16="http://schemas.microsoft.com/office/drawing/2014/main" id="{6000D42F-EF3B-4FAA-BDA5-51CEFFCFB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16" y="635751"/>
            <a:ext cx="3342968" cy="10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1456B73-1002-4796-B5B7-8253C8FDA0F7}"/>
              </a:ext>
            </a:extLst>
          </p:cNvPr>
          <p:cNvSpPr/>
          <p:nvPr/>
        </p:nvSpPr>
        <p:spPr>
          <a:xfrm>
            <a:off x="1927122" y="2426386"/>
            <a:ext cx="5289755" cy="208443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7">
            <a:extLst>
              <a:ext uri="{FF2B5EF4-FFF2-40B4-BE49-F238E27FC236}">
                <a16:creationId xmlns:a16="http://schemas.microsoft.com/office/drawing/2014/main" id="{4D8F92AF-E88F-46D3-A863-CCE750C90FB2}"/>
              </a:ext>
            </a:extLst>
          </p:cNvPr>
          <p:cNvSpPr txBox="1">
            <a:spLocks noChangeArrowheads="1"/>
          </p:cNvSpPr>
          <p:nvPr/>
        </p:nvSpPr>
        <p:spPr bwMode="auto">
          <a:xfrm>
            <a:off x="2113935" y="2859624"/>
            <a:ext cx="4916129" cy="12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r>
              <a:rPr lang="en-US" sz="1000" b="1" dirty="0">
                <a:solidFill>
                  <a:schemeClr val="bg1">
                    <a:lumMod val="50000"/>
                  </a:schemeClr>
                </a:solidFill>
                <a:cs typeface="Arial" charset="0"/>
              </a:rPr>
              <a:t>COPYRIGHT NOTICE:</a:t>
            </a:r>
          </a:p>
          <a:p>
            <a:pPr algn="ctr" eaLnBrk="1" hangingPunct="1">
              <a:lnSpc>
                <a:spcPct val="150000"/>
              </a:lnSpc>
              <a:defRPr/>
            </a:pPr>
            <a:r>
              <a:rPr lang="en-US" sz="1000" b="1" dirty="0">
                <a:solidFill>
                  <a:schemeClr val="bg1">
                    <a:lumMod val="50000"/>
                  </a:schemeClr>
                </a:solidFill>
                <a:cs typeface="Arial" charset="0"/>
              </a:rPr>
              <a:t>This presentation is protected by U.S. and International copyright laws. </a:t>
            </a:r>
          </a:p>
          <a:p>
            <a:pPr algn="ctr" eaLnBrk="1" hangingPunct="1">
              <a:lnSpc>
                <a:spcPct val="150000"/>
              </a:lnSpc>
              <a:defRPr/>
            </a:pPr>
            <a:r>
              <a:rPr lang="en-US" sz="1000" b="1" dirty="0">
                <a:solidFill>
                  <a:schemeClr val="bg1">
                    <a:lumMod val="50000"/>
                  </a:schemeClr>
                </a:solidFill>
                <a:cs typeface="Arial" charset="0"/>
              </a:rPr>
              <a:t>Reproduction and distribution of the presentation, or its parts, without specific written permission from Empower Brokerage is prohibited.</a:t>
            </a:r>
          </a:p>
          <a:p>
            <a:pPr algn="ctr" eaLnBrk="1" hangingPunct="1">
              <a:lnSpc>
                <a:spcPct val="150000"/>
              </a:lnSpc>
              <a:defRPr/>
            </a:pPr>
            <a:r>
              <a:rPr lang="en-US" sz="1000" b="1" dirty="0">
                <a:solidFill>
                  <a:schemeClr val="bg1">
                    <a:lumMod val="50000"/>
                  </a:schemeClr>
                </a:solidFill>
                <a:cs typeface="Arial" charset="0"/>
              </a:rPr>
              <a:t>©2023 Empower Brokerage, Inc. All Rights Reserved</a:t>
            </a:r>
          </a:p>
        </p:txBody>
      </p:sp>
      <p:sp>
        <p:nvSpPr>
          <p:cNvPr id="2" name="TextBox 1">
            <a:extLst>
              <a:ext uri="{FF2B5EF4-FFF2-40B4-BE49-F238E27FC236}">
                <a16:creationId xmlns:a16="http://schemas.microsoft.com/office/drawing/2014/main" id="{3FA5CF5F-DB60-EEB3-1A5C-62FFCBC115E2}"/>
              </a:ext>
            </a:extLst>
          </p:cNvPr>
          <p:cNvSpPr txBox="1"/>
          <p:nvPr/>
        </p:nvSpPr>
        <p:spPr>
          <a:xfrm>
            <a:off x="7489011" y="6516966"/>
            <a:ext cx="1654989" cy="215444"/>
          </a:xfrm>
          <a:prstGeom prst="rect">
            <a:avLst/>
          </a:prstGeom>
          <a:noFill/>
        </p:spPr>
        <p:txBody>
          <a:bodyPr wrap="square" rtlCol="0">
            <a:spAutoFit/>
          </a:bodyPr>
          <a:lstStyle/>
          <a:p>
            <a:pPr algn="ctr"/>
            <a:r>
              <a:rPr lang="en-US" sz="800" dirty="0">
                <a:solidFill>
                  <a:schemeClr val="bg1">
                    <a:lumMod val="50000"/>
                  </a:schemeClr>
                </a:solidFill>
                <a:latin typeface="Arial Narrow" panose="020B0606020202030204" pitchFamily="34" charset="0"/>
              </a:rPr>
              <a:t>ATC-MedBP2023-EmpBrk_C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32772-4870-4BED-8206-B0445C6C3C3A}"/>
              </a:ext>
            </a:extLst>
          </p:cNvPr>
          <p:cNvSpPr/>
          <p:nvPr/>
        </p:nvSpPr>
        <p:spPr>
          <a:xfrm>
            <a:off x="419100" y="1752600"/>
            <a:ext cx="8305800" cy="4708981"/>
          </a:xfrm>
          <a:prstGeom prst="rect">
            <a:avLst/>
          </a:prstGeom>
        </p:spPr>
        <p:txBody>
          <a:bodyPr wrap="square">
            <a:spAutoFit/>
          </a:bodyPr>
          <a:lstStyle/>
          <a:p>
            <a:pPr marL="571500" indent="-571500">
              <a:buFont typeface="Arial" pitchFamily="34" charset="0"/>
              <a:buChar char="•"/>
            </a:pPr>
            <a:r>
              <a:rPr lang="en-US" sz="2000" b="1">
                <a:solidFill>
                  <a:srgbClr val="131A6D"/>
                </a:solidFill>
              </a:rPr>
              <a:t>1945 </a:t>
            </a:r>
            <a:r>
              <a:rPr lang="en-US" sz="2000">
                <a:solidFill>
                  <a:srgbClr val="131A6D"/>
                </a:solidFill>
              </a:rPr>
              <a:t>– Harry S. Truman proposed a comprehensive insurance plan for all people through Social Security System.</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1965 </a:t>
            </a:r>
            <a:r>
              <a:rPr lang="en-US" sz="2000">
                <a:solidFill>
                  <a:srgbClr val="131A6D"/>
                </a:solidFill>
              </a:rPr>
              <a:t>– Lyndon B. Johnson signed into law Medicare and Medicaid.  </a:t>
            </a:r>
          </a:p>
          <a:p>
            <a:r>
              <a:rPr lang="en-US" sz="2000">
                <a:solidFill>
                  <a:srgbClr val="131A6D"/>
                </a:solidFill>
              </a:rPr>
              <a:t>        Ex-President Truman was the first person to enroll in Medicare.               </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1972</a:t>
            </a:r>
            <a:r>
              <a:rPr lang="en-US" sz="2000">
                <a:solidFill>
                  <a:srgbClr val="131A6D"/>
                </a:solidFill>
              </a:rPr>
              <a:t> – Disabled persons and those with ESRD under the age of 65 became eligible for Medicare as well. President Nixon signed this law.</a:t>
            </a:r>
          </a:p>
          <a:p>
            <a:pPr marL="571500" indent="-571500">
              <a:buFont typeface="Arial" pitchFamily="34" charset="0"/>
              <a:buChar char="•"/>
            </a:pPr>
            <a:endParaRPr lang="en-US" sz="2000">
              <a:solidFill>
                <a:srgbClr val="131A6D"/>
              </a:solidFill>
            </a:endParaRPr>
          </a:p>
          <a:p>
            <a:pPr marL="571500" indent="-571500">
              <a:buFont typeface="Arial" pitchFamily="34" charset="0"/>
              <a:buChar char="•"/>
            </a:pPr>
            <a:r>
              <a:rPr lang="en-US" sz="2000" b="1">
                <a:solidFill>
                  <a:srgbClr val="131A6D"/>
                </a:solidFill>
              </a:rPr>
              <a:t>1980</a:t>
            </a:r>
            <a:r>
              <a:rPr lang="en-US" sz="2000">
                <a:solidFill>
                  <a:srgbClr val="131A6D"/>
                </a:solidFill>
              </a:rPr>
              <a:t> – Medigap or Medicare Supplement Insurance became under federal oversight. </a:t>
            </a:r>
          </a:p>
          <a:p>
            <a:pPr marL="571500" indent="-571500">
              <a:buFont typeface="Arial" pitchFamily="34" charset="0"/>
              <a:buChar char="•"/>
            </a:pPr>
            <a:endParaRPr lang="en-US" sz="2000" b="1">
              <a:solidFill>
                <a:srgbClr val="131A6D"/>
              </a:solidFill>
            </a:endParaRPr>
          </a:p>
          <a:p>
            <a:pPr marL="571500" indent="-571500">
              <a:buFont typeface="Arial" pitchFamily="34" charset="0"/>
              <a:buChar char="•"/>
            </a:pPr>
            <a:r>
              <a:rPr lang="en-US" sz="2000" b="1">
                <a:solidFill>
                  <a:srgbClr val="131A6D"/>
                </a:solidFill>
              </a:rPr>
              <a:t>2005 – </a:t>
            </a:r>
            <a:r>
              <a:rPr lang="en-US" sz="2000">
                <a:solidFill>
                  <a:srgbClr val="131A6D"/>
                </a:solidFill>
              </a:rPr>
              <a:t>Medicare Advantage, Part C and Part D (Prescription Drug Plans) are introduced </a:t>
            </a:r>
          </a:p>
        </p:txBody>
      </p:sp>
      <p:sp>
        <p:nvSpPr>
          <p:cNvPr id="9" name="Text Box 7">
            <a:extLst>
              <a:ext uri="{FF2B5EF4-FFF2-40B4-BE49-F238E27FC236}">
                <a16:creationId xmlns:a16="http://schemas.microsoft.com/office/drawing/2014/main" id="{E7A9F5E3-2F38-4464-9362-78CE7B438C89}"/>
              </a:ext>
            </a:extLst>
          </p:cNvPr>
          <p:cNvSpPr txBox="1">
            <a:spLocks noChangeArrowheads="1"/>
          </p:cNvSpPr>
          <p:nvPr/>
        </p:nvSpPr>
        <p:spPr bwMode="auto">
          <a:xfrm>
            <a:off x="-152400"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History of Medicare</a:t>
            </a:r>
          </a:p>
        </p:txBody>
      </p:sp>
      <p:grpSp>
        <p:nvGrpSpPr>
          <p:cNvPr id="14" name="Group 13">
            <a:extLst>
              <a:ext uri="{FF2B5EF4-FFF2-40B4-BE49-F238E27FC236}">
                <a16:creationId xmlns:a16="http://schemas.microsoft.com/office/drawing/2014/main" id="{D74ED9DE-CB68-4773-943E-CF3184925753}"/>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F32C8BA2-0926-4B84-808A-0CF1FA68B21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6E3071-820E-4672-9DC5-7F6023B0B1E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Brief History</a:t>
              </a:r>
            </a:p>
          </p:txBody>
        </p:sp>
        <p:sp>
          <p:nvSpPr>
            <p:cNvPr id="17" name="Flowchart: Process 16">
              <a:extLst>
                <a:ext uri="{FF2B5EF4-FFF2-40B4-BE49-F238E27FC236}">
                  <a16:creationId xmlns:a16="http://schemas.microsoft.com/office/drawing/2014/main" id="{08BC742D-F026-41A6-BCDC-E353FB505A2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4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does Medicare cover?</a:t>
            </a:r>
          </a:p>
        </p:txBody>
      </p:sp>
      <p:pic>
        <p:nvPicPr>
          <p:cNvPr id="3" name="Picture 2" descr="Text&#10;&#10;Description automatically generated">
            <a:extLst>
              <a:ext uri="{FF2B5EF4-FFF2-40B4-BE49-F238E27FC236}">
                <a16:creationId xmlns:a16="http://schemas.microsoft.com/office/drawing/2014/main" id="{A667E855-F584-424B-9E9C-F86702D4AC11}"/>
              </a:ext>
            </a:extLst>
          </p:cNvPr>
          <p:cNvPicPr>
            <a:picLocks noChangeAspect="1"/>
          </p:cNvPicPr>
          <p:nvPr/>
        </p:nvPicPr>
        <p:blipFill rotWithShape="1">
          <a:blip r:embed="rId3">
            <a:extLst>
              <a:ext uri="{28A0092B-C50C-407E-A947-70E740481C1C}">
                <a14:useLocalDpi xmlns:a14="http://schemas.microsoft.com/office/drawing/2010/main" val="0"/>
              </a:ext>
            </a:extLst>
          </a:blip>
          <a:srcRect t="15386" b="3933"/>
          <a:stretch/>
        </p:blipFill>
        <p:spPr>
          <a:xfrm>
            <a:off x="0" y="1940140"/>
            <a:ext cx="9144000" cy="4917860"/>
          </a:xfrm>
          <a:prstGeom prst="rect">
            <a:avLst/>
          </a:prstGeom>
        </p:spPr>
      </p:pic>
      <p:grpSp>
        <p:nvGrpSpPr>
          <p:cNvPr id="8" name="Group 7">
            <a:extLst>
              <a:ext uri="{FF2B5EF4-FFF2-40B4-BE49-F238E27FC236}">
                <a16:creationId xmlns:a16="http://schemas.microsoft.com/office/drawing/2014/main" id="{792FF4F1-9FA3-4FFD-ACD6-587EFC0469A9}"/>
              </a:ext>
            </a:extLst>
          </p:cNvPr>
          <p:cNvGrpSpPr/>
          <p:nvPr/>
        </p:nvGrpSpPr>
        <p:grpSpPr>
          <a:xfrm>
            <a:off x="0" y="145906"/>
            <a:ext cx="9143999" cy="390703"/>
            <a:chOff x="0" y="145906"/>
            <a:chExt cx="9143999" cy="390703"/>
          </a:xfrm>
        </p:grpSpPr>
        <p:sp>
          <p:nvSpPr>
            <p:cNvPr id="9" name="Flowchart: Process 8">
              <a:extLst>
                <a:ext uri="{FF2B5EF4-FFF2-40B4-BE49-F238E27FC236}">
                  <a16:creationId xmlns:a16="http://schemas.microsoft.com/office/drawing/2014/main" id="{7D363843-40E0-46C6-A6C6-0450F2E411B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7262A0-A626-4A84-B9D2-7EF45F05DAE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1" name="Flowchart: Process 10">
              <a:extLst>
                <a:ext uri="{FF2B5EF4-FFF2-40B4-BE49-F238E27FC236}">
                  <a16:creationId xmlns:a16="http://schemas.microsoft.com/office/drawing/2014/main" id="{C39FAFD0-EC5C-4B57-8E35-C649D0E6D746}"/>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56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a:solidFill>
                  <a:srgbClr val="131A6D"/>
                </a:solidFill>
                <a:cs typeface="Arial" charset="0"/>
              </a:rPr>
              <a:t>What are your options?</a:t>
            </a:r>
          </a:p>
        </p:txBody>
      </p:sp>
      <p:sp>
        <p:nvSpPr>
          <p:cNvPr id="3" name="TextBox 2">
            <a:extLst>
              <a:ext uri="{FF2B5EF4-FFF2-40B4-BE49-F238E27FC236}">
                <a16:creationId xmlns:a16="http://schemas.microsoft.com/office/drawing/2014/main" id="{BE41DD84-2E78-44A4-9D49-2510C0BD7268}"/>
              </a:ext>
            </a:extLst>
          </p:cNvPr>
          <p:cNvSpPr txBox="1"/>
          <p:nvPr/>
        </p:nvSpPr>
        <p:spPr>
          <a:xfrm>
            <a:off x="1371600" y="1752600"/>
            <a:ext cx="6955750" cy="369332"/>
          </a:xfrm>
          <a:prstGeom prst="rect">
            <a:avLst/>
          </a:prstGeom>
          <a:noFill/>
        </p:spPr>
        <p:txBody>
          <a:bodyPr wrap="none" rtlCol="0">
            <a:spAutoFit/>
          </a:bodyPr>
          <a:lstStyle/>
          <a:p>
            <a:r>
              <a:rPr lang="en-US"/>
              <a:t>Most people get their Medical Health Coverage in one of two ways</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4071377"/>
            <a:ext cx="813043" cy="369332"/>
          </a:xfrm>
          <a:prstGeom prst="rect">
            <a:avLst/>
          </a:prstGeom>
          <a:noFill/>
        </p:spPr>
        <p:txBody>
          <a:bodyPr wrap="none" rtlCol="0">
            <a:spAutoFit/>
          </a:bodyPr>
          <a:lstStyle/>
          <a:p>
            <a:r>
              <a:rPr lang="en-US" b="1">
                <a:solidFill>
                  <a:srgbClr val="131A6D"/>
                </a:solidFill>
              </a:rPr>
              <a:t>- OR -</a:t>
            </a:r>
          </a:p>
        </p:txBody>
      </p:sp>
      <p:sp>
        <p:nvSpPr>
          <p:cNvPr id="8" name="Rectangle 7">
            <a:extLst>
              <a:ext uri="{FF2B5EF4-FFF2-40B4-BE49-F238E27FC236}">
                <a16:creationId xmlns:a16="http://schemas.microsoft.com/office/drawing/2014/main" id="{EE4AC862-4E43-4D5C-929A-8CFA0BC55F00}"/>
              </a:ext>
            </a:extLst>
          </p:cNvPr>
          <p:cNvSpPr/>
          <p:nvPr/>
        </p:nvSpPr>
        <p:spPr>
          <a:xfrm>
            <a:off x="599369" y="2514599"/>
            <a:ext cx="3391975" cy="401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FD1333-7072-40B2-90B6-9E89928D9771}"/>
              </a:ext>
            </a:extLst>
          </p:cNvPr>
          <p:cNvSpPr/>
          <p:nvPr/>
        </p:nvSpPr>
        <p:spPr>
          <a:xfrm>
            <a:off x="5185662" y="2514599"/>
            <a:ext cx="3420873" cy="40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3537513"/>
            <a:ext cx="2667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sz="1800" b="1">
                <a:solidFill>
                  <a:srgbClr val="131A6D"/>
                </a:solidFill>
              </a:rPr>
              <a:t>Part C – Health Plan</a:t>
            </a:r>
            <a:br>
              <a:rPr lang="en-US" altLang="en-US" sz="1800" b="1">
                <a:solidFill>
                  <a:srgbClr val="131A6D"/>
                </a:solidFill>
              </a:rPr>
            </a:br>
            <a:r>
              <a:rPr lang="en-US" altLang="en-US" sz="1600">
                <a:solidFill>
                  <a:srgbClr val="131A6D"/>
                </a:solidFill>
              </a:rPr>
              <a:t>Combines Part A, Part B, and usually Part D</a:t>
            </a:r>
            <a:endParaRPr lang="en-US" altLang="en-US" sz="1800">
              <a:solidFill>
                <a:srgbClr val="131A6D"/>
              </a:solidFill>
            </a:endParaRPr>
          </a:p>
        </p:txBody>
      </p:sp>
      <p:sp>
        <p:nvSpPr>
          <p:cNvPr id="37" name="Arrow: Down 36">
            <a:extLst>
              <a:ext uri="{FF2B5EF4-FFF2-40B4-BE49-F238E27FC236}">
                <a16:creationId xmlns:a16="http://schemas.microsoft.com/office/drawing/2014/main" id="{52548C4D-021F-4395-BB8A-15F2D10254FB}"/>
              </a:ext>
            </a:extLst>
          </p:cNvPr>
          <p:cNvSpPr/>
          <p:nvPr/>
        </p:nvSpPr>
        <p:spPr>
          <a:xfrm>
            <a:off x="6751828" y="458928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36700AD-77DF-48D2-9F8C-9009D6B6142C}"/>
              </a:ext>
            </a:extLst>
          </p:cNvPr>
          <p:cNvSpPr txBox="1"/>
          <p:nvPr/>
        </p:nvSpPr>
        <p:spPr>
          <a:xfrm>
            <a:off x="5562600" y="5038977"/>
            <a:ext cx="2667000" cy="646331"/>
          </a:xfrm>
          <a:prstGeom prst="rect">
            <a:avLst/>
          </a:prstGeom>
          <a:noFill/>
        </p:spPr>
        <p:txBody>
          <a:bodyPr wrap="square">
            <a:spAutoFit/>
          </a:bodyPr>
          <a:lstStyle/>
          <a:p>
            <a:r>
              <a:rPr lang="en-US" altLang="en-US" sz="1800" b="1" dirty="0">
                <a:solidFill>
                  <a:srgbClr val="131A6D"/>
                </a:solidFill>
              </a:rPr>
              <a:t>Part D – Rx Drug Plan</a:t>
            </a:r>
            <a:br>
              <a:rPr lang="en-US" altLang="en-US" sz="1800" b="1" dirty="0">
                <a:solidFill>
                  <a:srgbClr val="131A6D"/>
                </a:solidFill>
              </a:rPr>
            </a:br>
            <a:endParaRPr lang="en-US" dirty="0"/>
          </a:p>
        </p:txBody>
      </p:sp>
      <p:sp>
        <p:nvSpPr>
          <p:cNvPr id="6" name="TextBox 5">
            <a:extLst>
              <a:ext uri="{FF2B5EF4-FFF2-40B4-BE49-F238E27FC236}">
                <a16:creationId xmlns:a16="http://schemas.microsoft.com/office/drawing/2014/main" id="{861EDF22-21A6-4FB3-AEB9-1FE511670EC5}"/>
              </a:ext>
            </a:extLst>
          </p:cNvPr>
          <p:cNvSpPr txBox="1"/>
          <p:nvPr/>
        </p:nvSpPr>
        <p:spPr>
          <a:xfrm>
            <a:off x="5205944" y="2634989"/>
            <a:ext cx="3420874" cy="461665"/>
          </a:xfrm>
          <a:prstGeom prst="rect">
            <a:avLst/>
          </a:prstGeom>
          <a:noFill/>
        </p:spPr>
        <p:txBody>
          <a:bodyPr wrap="square" rtlCol="0">
            <a:spAutoFit/>
          </a:bodyPr>
          <a:lstStyle/>
          <a:p>
            <a:pPr algn="ctr"/>
            <a:r>
              <a:rPr lang="en-US" altLang="en-US" sz="2400" b="1">
                <a:solidFill>
                  <a:srgbClr val="131A6D"/>
                </a:solidFill>
              </a:rPr>
              <a:t>Medicare Advantage</a:t>
            </a:r>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961491" y="3609711"/>
            <a:ext cx="2667000" cy="59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ts val="1400"/>
              </a:lnSpc>
              <a:spcBef>
                <a:spcPct val="50000"/>
              </a:spcBef>
              <a:buClrTx/>
              <a:buSzTx/>
              <a:buFontTx/>
              <a:buNone/>
            </a:pPr>
            <a:r>
              <a:rPr lang="en-US" altLang="en-US" sz="1800" b="1">
                <a:solidFill>
                  <a:srgbClr val="131A6D"/>
                </a:solidFill>
              </a:rPr>
              <a:t>Part A – Hospital</a:t>
            </a:r>
          </a:p>
          <a:p>
            <a:pPr algn="ctr" eaLnBrk="1" hangingPunct="1">
              <a:lnSpc>
                <a:spcPts val="1400"/>
              </a:lnSpc>
              <a:spcBef>
                <a:spcPct val="50000"/>
              </a:spcBef>
              <a:buClrTx/>
              <a:buSzTx/>
              <a:buFontTx/>
              <a:buNone/>
            </a:pPr>
            <a:r>
              <a:rPr lang="en-US" altLang="en-US" sz="1800" b="1">
                <a:solidFill>
                  <a:srgbClr val="131A6D"/>
                </a:solidFill>
              </a:rPr>
              <a:t>Part B – Medical</a:t>
            </a:r>
            <a:endParaRPr lang="en-US" altLang="en-US" sz="2000" b="1">
              <a:solidFill>
                <a:srgbClr val="131A6D"/>
              </a:solidFill>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999591" y="4904778"/>
            <a:ext cx="2590800" cy="369332"/>
          </a:xfrm>
          <a:prstGeom prst="rect">
            <a:avLst/>
          </a:prstGeom>
          <a:noFill/>
        </p:spPr>
        <p:txBody>
          <a:bodyPr wrap="square">
            <a:spAutoFit/>
          </a:bodyPr>
          <a:lstStyle/>
          <a:p>
            <a:pPr algn="ctr"/>
            <a:r>
              <a:rPr lang="en-US" altLang="en-US" sz="1800" b="1">
                <a:solidFill>
                  <a:srgbClr val="131A6D"/>
                </a:solidFill>
              </a:rPr>
              <a:t>Medicare Supplement</a:t>
            </a:r>
            <a:endParaRPr lang="en-US"/>
          </a:p>
        </p:txBody>
      </p:sp>
      <p:sp>
        <p:nvSpPr>
          <p:cNvPr id="30" name="TextBox 29">
            <a:extLst>
              <a:ext uri="{FF2B5EF4-FFF2-40B4-BE49-F238E27FC236}">
                <a16:creationId xmlns:a16="http://schemas.microsoft.com/office/drawing/2014/main" id="{55B5C832-72A6-4060-A2E6-DD81132B6FD4}"/>
              </a:ext>
            </a:extLst>
          </p:cNvPr>
          <p:cNvSpPr txBox="1"/>
          <p:nvPr/>
        </p:nvSpPr>
        <p:spPr>
          <a:xfrm>
            <a:off x="961491" y="5914038"/>
            <a:ext cx="2667000" cy="369332"/>
          </a:xfrm>
          <a:prstGeom prst="rect">
            <a:avLst/>
          </a:prstGeom>
          <a:noFill/>
        </p:spPr>
        <p:txBody>
          <a:bodyPr wrap="square">
            <a:spAutoFit/>
          </a:bodyPr>
          <a:lstStyle/>
          <a:p>
            <a:pPr algn="ctr"/>
            <a:r>
              <a:rPr lang="en-US" altLang="en-US" sz="1800" b="1">
                <a:solidFill>
                  <a:srgbClr val="131A6D"/>
                </a:solidFill>
              </a:rPr>
              <a:t>Part D – Rx Drug Plan</a:t>
            </a:r>
            <a:endParaRPr lang="en-US"/>
          </a:p>
        </p:txBody>
      </p:sp>
      <p:sp>
        <p:nvSpPr>
          <p:cNvPr id="32" name="Arrow: Down 31">
            <a:extLst>
              <a:ext uri="{FF2B5EF4-FFF2-40B4-BE49-F238E27FC236}">
                <a16:creationId xmlns:a16="http://schemas.microsoft.com/office/drawing/2014/main" id="{813BFDDA-4B4E-4973-9A02-853E7C225B96}"/>
              </a:ext>
            </a:extLst>
          </p:cNvPr>
          <p:cNvSpPr/>
          <p:nvPr/>
        </p:nvSpPr>
        <p:spPr>
          <a:xfrm>
            <a:off x="2155531" y="439612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C92C5FAD-0F8D-4FC5-AF24-CD528B1B9072}"/>
              </a:ext>
            </a:extLst>
          </p:cNvPr>
          <p:cNvSpPr/>
          <p:nvPr/>
        </p:nvSpPr>
        <p:spPr>
          <a:xfrm>
            <a:off x="2150719" y="543415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22409B-30E2-4FDF-99BD-73AC4889C96B}"/>
              </a:ext>
            </a:extLst>
          </p:cNvPr>
          <p:cNvSpPr txBox="1"/>
          <p:nvPr/>
        </p:nvSpPr>
        <p:spPr>
          <a:xfrm>
            <a:off x="-1" y="2634989"/>
            <a:ext cx="4572000" cy="461665"/>
          </a:xfrm>
          <a:prstGeom prst="rect">
            <a:avLst/>
          </a:prstGeom>
          <a:noFill/>
        </p:spPr>
        <p:txBody>
          <a:bodyPr wrap="square">
            <a:spAutoFit/>
          </a:bodyPr>
          <a:lstStyle/>
          <a:p>
            <a:pPr algn="ctr" eaLnBrk="1" hangingPunct="1">
              <a:spcBef>
                <a:spcPct val="50000"/>
              </a:spcBef>
              <a:buClrTx/>
              <a:buSzTx/>
              <a:buNone/>
            </a:pPr>
            <a:r>
              <a:rPr lang="en-US" altLang="en-US" sz="2400" b="1" dirty="0">
                <a:solidFill>
                  <a:srgbClr val="131A6D"/>
                </a:solidFill>
              </a:rPr>
              <a:t>Original Medicare</a:t>
            </a:r>
          </a:p>
        </p:txBody>
      </p:sp>
      <p:grpSp>
        <p:nvGrpSpPr>
          <p:cNvPr id="27" name="Group 26">
            <a:extLst>
              <a:ext uri="{FF2B5EF4-FFF2-40B4-BE49-F238E27FC236}">
                <a16:creationId xmlns:a16="http://schemas.microsoft.com/office/drawing/2014/main" id="{8FA3F5F8-F228-487E-982D-9EB9A844C2A7}"/>
              </a:ext>
            </a:extLst>
          </p:cNvPr>
          <p:cNvGrpSpPr/>
          <p:nvPr/>
        </p:nvGrpSpPr>
        <p:grpSpPr>
          <a:xfrm>
            <a:off x="0" y="145906"/>
            <a:ext cx="9143999" cy="390703"/>
            <a:chOff x="0" y="145906"/>
            <a:chExt cx="9143999" cy="390703"/>
          </a:xfrm>
        </p:grpSpPr>
        <p:sp>
          <p:nvSpPr>
            <p:cNvPr id="29" name="Flowchart: Process 28">
              <a:extLst>
                <a:ext uri="{FF2B5EF4-FFF2-40B4-BE49-F238E27FC236}">
                  <a16:creationId xmlns:a16="http://schemas.microsoft.com/office/drawing/2014/main" id="{871B70E7-04D3-4BA5-A709-5F46BC79820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54CAEE0-2999-4E21-BC6C-8CD940EA80CC}"/>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36" name="Flowchart: Process 35">
              <a:extLst>
                <a:ext uri="{FF2B5EF4-FFF2-40B4-BE49-F238E27FC236}">
                  <a16:creationId xmlns:a16="http://schemas.microsoft.com/office/drawing/2014/main" id="{2227063F-6CB7-4EE0-A5FB-4ED01D0DCF7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08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D02004-5CB6-4D4F-99F4-DB99D400D396}"/>
              </a:ext>
            </a:extLst>
          </p:cNvPr>
          <p:cNvSpPr txBox="1"/>
          <p:nvPr/>
        </p:nvSpPr>
        <p:spPr>
          <a:xfrm>
            <a:off x="1981200" y="998620"/>
            <a:ext cx="5181600" cy="929485"/>
          </a:xfrm>
          <a:prstGeom prst="rect">
            <a:avLst/>
          </a:prstGeom>
          <a:noFill/>
          <a:effectLst/>
        </p:spPr>
        <p:txBody>
          <a:bodyPr wrap="square">
            <a:sp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r>
              <a:rPr kumimoji="0" lang="en-US" sz="3200" b="1" i="0" u="none" strike="noStrike" kern="1200" cap="none" spc="0" normalizeH="0" baseline="0" noProof="0">
                <a:ln>
                  <a:noFill/>
                </a:ln>
                <a:solidFill>
                  <a:srgbClr val="12347B"/>
                </a:solidFill>
                <a:effectLst/>
                <a:uLnTx/>
                <a:uFillTx/>
                <a:latin typeface="Myriad Pro"/>
                <a:ea typeface="+mn-ea"/>
                <a:cs typeface="+mn-cs"/>
              </a:rPr>
              <a:t>Who Qualifies for Part A and Part B?</a:t>
            </a:r>
          </a:p>
        </p:txBody>
      </p:sp>
      <p:pic>
        <p:nvPicPr>
          <p:cNvPr id="3" name="Picture 2" descr="A picture containing person, wall, person, indoor&#10;&#10;Description automatically generated">
            <a:extLst>
              <a:ext uri="{FF2B5EF4-FFF2-40B4-BE49-F238E27FC236}">
                <a16:creationId xmlns:a16="http://schemas.microsoft.com/office/drawing/2014/main" id="{6E13B42D-B2E9-4282-9E55-9CAF95C32DBA}"/>
              </a:ext>
            </a:extLst>
          </p:cNvPr>
          <p:cNvPicPr>
            <a:picLocks noChangeAspect="1"/>
          </p:cNvPicPr>
          <p:nvPr/>
        </p:nvPicPr>
        <p:blipFill rotWithShape="1">
          <a:blip r:embed="rId3">
            <a:extLst>
              <a:ext uri="{28A0092B-C50C-407E-A947-70E740481C1C}">
                <a14:useLocalDpi xmlns:a14="http://schemas.microsoft.com/office/drawing/2010/main" val="0"/>
              </a:ext>
            </a:extLst>
          </a:blip>
          <a:srcRect l="34634" r="26590" b="12245"/>
          <a:stretch/>
        </p:blipFill>
        <p:spPr>
          <a:xfrm>
            <a:off x="6248400" y="2108198"/>
            <a:ext cx="2895600" cy="4368801"/>
          </a:xfrm>
          <a:prstGeom prst="rect">
            <a:avLst/>
          </a:prstGeom>
        </p:spPr>
      </p:pic>
      <p:sp>
        <p:nvSpPr>
          <p:cNvPr id="4" name="Rectangle 3">
            <a:extLst>
              <a:ext uri="{FF2B5EF4-FFF2-40B4-BE49-F238E27FC236}">
                <a16:creationId xmlns:a16="http://schemas.microsoft.com/office/drawing/2014/main" id="{57F67369-B1D2-4890-A842-FCF09A282AE2}"/>
              </a:ext>
            </a:extLst>
          </p:cNvPr>
          <p:cNvSpPr/>
          <p:nvPr/>
        </p:nvSpPr>
        <p:spPr>
          <a:xfrm>
            <a:off x="0" y="2108198"/>
            <a:ext cx="6248400" cy="43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54427" y="2743200"/>
            <a:ext cx="5181601" cy="690156"/>
          </a:xfrm>
          <a:prstGeom prst="rect">
            <a:avLst/>
          </a:prstGeom>
          <a:noFill/>
          <a:effectLst/>
        </p:spPr>
        <p:txBody>
          <a:bodyPr wrap="square" lIns="45720" rIns="45720" rtlCol="0" anchor="ctr">
            <a:noAutofit/>
          </a:bodyPr>
          <a:lstStyle/>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2000" i="0" u="none" strike="noStrike" kern="1200" cap="none" spc="0" normalizeH="0" baseline="0" noProof="0">
                <a:ln>
                  <a:noFill/>
                </a:ln>
                <a:solidFill>
                  <a:srgbClr val="131A6D"/>
                </a:solidFill>
                <a:effectLst/>
                <a:uLnTx/>
                <a:uFillTx/>
                <a:cs typeface="Arial" panose="020B0604020202020204" pitchFamily="34" charset="0"/>
              </a:rPr>
              <a:t>Over 65 qualifying individual</a:t>
            </a:r>
          </a:p>
        </p:txBody>
      </p:sp>
      <p:sp>
        <p:nvSpPr>
          <p:cNvPr id="2" name="TextBox 1">
            <a:extLst>
              <a:ext uri="{FF2B5EF4-FFF2-40B4-BE49-F238E27FC236}">
                <a16:creationId xmlns:a16="http://schemas.microsoft.com/office/drawing/2014/main" id="{7CD15326-9A9C-418C-A7A9-88B04B5726A1}"/>
              </a:ext>
            </a:extLst>
          </p:cNvPr>
          <p:cNvSpPr txBox="1"/>
          <p:nvPr/>
        </p:nvSpPr>
        <p:spPr>
          <a:xfrm>
            <a:off x="818332" y="3500625"/>
            <a:ext cx="4800600" cy="923330"/>
          </a:xfrm>
          <a:prstGeom prst="rect">
            <a:avLst/>
          </a:prstGeom>
          <a:noFill/>
        </p:spPr>
        <p:txBody>
          <a:bodyPr wrap="square" rtlCol="0">
            <a:spAutoFit/>
          </a:bodyPr>
          <a:lstStyle/>
          <a:p>
            <a:pPr marL="285750" marR="0" lvl="0" indent="-28575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Under age 65 and disabled – </a:t>
            </a:r>
            <a:br>
              <a:rPr kumimoji="0" lang="en-US" sz="1800" i="0" u="none" strike="noStrike" kern="1200" cap="none" spc="0" normalizeH="0" baseline="0" noProof="0" dirty="0">
                <a:ln>
                  <a:noFill/>
                </a:ln>
                <a:solidFill>
                  <a:srgbClr val="131A6D"/>
                </a:solidFill>
                <a:effectLst/>
                <a:uLnTx/>
                <a:uFillTx/>
                <a:cs typeface="Arial" panose="020B0604020202020204" pitchFamily="34" charset="0"/>
              </a:rPr>
            </a:br>
            <a:r>
              <a:rPr kumimoji="0" lang="en-US" sz="1800" i="0" u="none" strike="noStrike" kern="1200" cap="none" spc="0" normalizeH="0" baseline="0" noProof="0" dirty="0">
                <a:ln>
                  <a:noFill/>
                </a:ln>
                <a:solidFill>
                  <a:srgbClr val="131A6D"/>
                </a:solidFill>
                <a:effectLst/>
                <a:uLnTx/>
                <a:uFillTx/>
                <a:cs typeface="Arial" panose="020B0604020202020204" pitchFamily="34" charset="0"/>
              </a:rPr>
              <a:t>Must be receiving Social Security Benefits</a:t>
            </a:r>
            <a:br>
              <a:rPr kumimoji="0" lang="en-US" sz="1800" i="0" u="none" strike="noStrike" kern="1200" cap="none" spc="0" normalizeH="0" baseline="0" noProof="0" dirty="0">
                <a:ln>
                  <a:noFill/>
                </a:ln>
                <a:solidFill>
                  <a:srgbClr val="131A6D"/>
                </a:solidFill>
                <a:effectLst/>
                <a:uLnTx/>
                <a:uFillTx/>
                <a:cs typeface="Arial" panose="020B0604020202020204" pitchFamily="34" charset="0"/>
              </a:rPr>
            </a:br>
            <a:r>
              <a:rPr kumimoji="0" lang="en-US" sz="1800" i="0" u="none" strike="noStrike" kern="1200" cap="none" spc="0" normalizeH="0" baseline="0" noProof="0" dirty="0">
                <a:ln>
                  <a:noFill/>
                </a:ln>
                <a:solidFill>
                  <a:srgbClr val="131A6D"/>
                </a:solidFill>
                <a:effectLst/>
                <a:uLnTx/>
                <a:uFillTx/>
                <a:cs typeface="Arial" panose="020B0604020202020204" pitchFamily="34" charset="0"/>
              </a:rPr>
              <a:t>for 2 years to qualify for Medicare</a:t>
            </a:r>
          </a:p>
        </p:txBody>
      </p:sp>
      <p:sp>
        <p:nvSpPr>
          <p:cNvPr id="6" name="TextBox 5">
            <a:extLst>
              <a:ext uri="{FF2B5EF4-FFF2-40B4-BE49-F238E27FC236}">
                <a16:creationId xmlns:a16="http://schemas.microsoft.com/office/drawing/2014/main" id="{A3BDDABE-9FC0-4CBA-BE22-ECF984E4DD7E}"/>
              </a:ext>
            </a:extLst>
          </p:cNvPr>
          <p:cNvSpPr txBox="1"/>
          <p:nvPr/>
        </p:nvSpPr>
        <p:spPr>
          <a:xfrm>
            <a:off x="818332" y="4541033"/>
            <a:ext cx="4114800" cy="1025922"/>
          </a:xfrm>
          <a:prstGeom prst="rect">
            <a:avLst/>
          </a:prstGeom>
          <a:noFill/>
        </p:spPr>
        <p:txBody>
          <a:bodyPr wrap="square" rtlCol="0">
            <a:spAutoFit/>
          </a:bodyPr>
          <a:lstStyle/>
          <a:p>
            <a:pPr marL="285750" marR="0" lvl="0" indent="-285750"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ESRD</a:t>
            </a:r>
          </a:p>
          <a:p>
            <a:pPr marL="285750" marR="0" lvl="0" indent="-285750"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131A6D"/>
                </a:solidFill>
                <a:effectLst/>
                <a:uLnTx/>
                <a:uFillTx/>
                <a:cs typeface="Arial" panose="020B0604020202020204" pitchFamily="34" charset="0"/>
              </a:rPr>
              <a:t>ALS (Lou Gehrig’s Disease)</a:t>
            </a:r>
          </a:p>
        </p:txBody>
      </p:sp>
      <p:grpSp>
        <p:nvGrpSpPr>
          <p:cNvPr id="12" name="Group 11">
            <a:extLst>
              <a:ext uri="{FF2B5EF4-FFF2-40B4-BE49-F238E27FC236}">
                <a16:creationId xmlns:a16="http://schemas.microsoft.com/office/drawing/2014/main" id="{353582E7-47CE-4023-B278-DEFB8E1F125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DC27DD64-4D3C-4301-91DF-1D8A32CE74C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C2E5DA-6DAC-437B-A844-EDE367058AF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Who Qualifies</a:t>
              </a:r>
            </a:p>
          </p:txBody>
        </p:sp>
        <p:sp>
          <p:nvSpPr>
            <p:cNvPr id="15" name="Flowchart: Process 14">
              <a:extLst>
                <a:ext uri="{FF2B5EF4-FFF2-40B4-BE49-F238E27FC236}">
                  <a16:creationId xmlns:a16="http://schemas.microsoft.com/office/drawing/2014/main" id="{C340A25B-5171-4A17-B56C-81C8B56483C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5845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6871</TotalTime>
  <Words>7674</Words>
  <Application>Microsoft Office PowerPoint</Application>
  <PresentationFormat>On-screen Show (4:3)</PresentationFormat>
  <Paragraphs>673</Paragraphs>
  <Slides>54</Slides>
  <Notes>51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Arial</vt:lpstr>
      <vt:lpstr>Arial Narrow</vt:lpstr>
      <vt:lpstr>Calibri</vt:lpstr>
      <vt:lpstr>Calibri Light</vt:lpstr>
      <vt:lpstr>Myriad Pro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 Boenker Insurance Agency,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wbronson@empowerbrokerage.com</dc:creator>
  <cp:lastModifiedBy>Jose Lerma</cp:lastModifiedBy>
  <cp:revision>1013</cp:revision>
  <cp:lastPrinted>2016-01-08T21:16:30Z</cp:lastPrinted>
  <dcterms:created xsi:type="dcterms:W3CDTF">2012-05-10T20:47:04Z</dcterms:created>
  <dcterms:modified xsi:type="dcterms:W3CDTF">2023-12-21T23:37:53Z</dcterms:modified>
</cp:coreProperties>
</file>